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3"/>
    <p:sldId id="258" r:id="rId4"/>
    <p:sldId id="260" r:id="rId5"/>
    <p:sldId id="262" r:id="rId6"/>
    <p:sldId id="298" r:id="rId7"/>
    <p:sldId id="261" r:id="rId8"/>
    <p:sldId id="275" r:id="rId9"/>
    <p:sldId id="259" r:id="rId10"/>
    <p:sldId id="264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93" r:id="rId23"/>
    <p:sldId id="289" r:id="rId24"/>
    <p:sldId id="290" r:id="rId25"/>
    <p:sldId id="291" r:id="rId26"/>
    <p:sldId id="292" r:id="rId27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E6E7E7"/>
    <a:srgbClr val="CCCDCD"/>
    <a:srgbClr val="0139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8"/>
    <p:restoredTop sz="96715"/>
  </p:normalViewPr>
  <p:slideViewPr>
    <p:cSldViewPr snapToGrid="0" snapToObjects="1">
      <p:cViewPr varScale="1">
        <p:scale>
          <a:sx n="60" d="100"/>
          <a:sy n="60" d="100"/>
        </p:scale>
        <p:origin x="9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gs" Target="tags/tag3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833A-7EFF-0E40-AC08-C0DCA25F45D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42A3-EE7C-CE4B-B49F-8E14BC636AD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833A-7EFF-0E40-AC08-C0DCA25F45D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42A3-EE7C-CE4B-B49F-8E14BC636AD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833A-7EFF-0E40-AC08-C0DCA25F45D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42A3-EE7C-CE4B-B49F-8E14BC636AD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833A-7EFF-0E40-AC08-C0DCA25F45D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42A3-EE7C-CE4B-B49F-8E14BC636AD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833A-7EFF-0E40-AC08-C0DCA25F45D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42A3-EE7C-CE4B-B49F-8E14BC636AD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833A-7EFF-0E40-AC08-C0DCA25F45D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42A3-EE7C-CE4B-B49F-8E14BC636AD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833A-7EFF-0E40-AC08-C0DCA25F45D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42A3-EE7C-CE4B-B49F-8E14BC636AD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833A-7EFF-0E40-AC08-C0DCA25F45D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42A3-EE7C-CE4B-B49F-8E14BC636AD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833A-7EFF-0E40-AC08-C0DCA25F45D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42A3-EE7C-CE4B-B49F-8E14BC636AD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833A-7EFF-0E40-AC08-C0DCA25F45D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42A3-EE7C-CE4B-B49F-8E14BC636AD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833A-7EFF-0E40-AC08-C0DCA25F45D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42A3-EE7C-CE4B-B49F-8E14BC636AD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6833A-7EFF-0E40-AC08-C0DCA25F45D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442A3-EE7C-CE4B-B49F-8E14BC636AD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0.png"/><Relationship Id="rId8" Type="http://schemas.openxmlformats.org/officeDocument/2006/relationships/image" Target="../media/image109.png"/><Relationship Id="rId7" Type="http://schemas.openxmlformats.org/officeDocument/2006/relationships/image" Target="../media/image108.png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5" Type="http://schemas.openxmlformats.org/officeDocument/2006/relationships/slideLayout" Target="../slideLayouts/slideLayout1.xml"/><Relationship Id="rId24" Type="http://schemas.openxmlformats.org/officeDocument/2006/relationships/image" Target="../media/image125.png"/><Relationship Id="rId23" Type="http://schemas.openxmlformats.org/officeDocument/2006/relationships/image" Target="../media/image124.png"/><Relationship Id="rId22" Type="http://schemas.openxmlformats.org/officeDocument/2006/relationships/image" Target="../media/image123.png"/><Relationship Id="rId21" Type="http://schemas.openxmlformats.org/officeDocument/2006/relationships/image" Target="../media/image122.png"/><Relationship Id="rId20" Type="http://schemas.openxmlformats.org/officeDocument/2006/relationships/image" Target="../media/image121.png"/><Relationship Id="rId2" Type="http://schemas.openxmlformats.org/officeDocument/2006/relationships/image" Target="../media/image103.png"/><Relationship Id="rId19" Type="http://schemas.openxmlformats.org/officeDocument/2006/relationships/image" Target="../media/image120.png"/><Relationship Id="rId18" Type="http://schemas.openxmlformats.org/officeDocument/2006/relationships/image" Target="../media/image119.png"/><Relationship Id="rId17" Type="http://schemas.openxmlformats.org/officeDocument/2006/relationships/image" Target="../media/image118.png"/><Relationship Id="rId16" Type="http://schemas.openxmlformats.org/officeDocument/2006/relationships/image" Target="../media/image117.png"/><Relationship Id="rId15" Type="http://schemas.openxmlformats.org/officeDocument/2006/relationships/image" Target="../media/image116.png"/><Relationship Id="rId14" Type="http://schemas.openxmlformats.org/officeDocument/2006/relationships/image" Target="../media/image115.png"/><Relationship Id="rId13" Type="http://schemas.openxmlformats.org/officeDocument/2006/relationships/image" Target="../media/image114.png"/><Relationship Id="rId12" Type="http://schemas.openxmlformats.org/officeDocument/2006/relationships/image" Target="../media/image113.png"/><Relationship Id="rId11" Type="http://schemas.openxmlformats.org/officeDocument/2006/relationships/image" Target="../media/image112.png"/><Relationship Id="rId10" Type="http://schemas.openxmlformats.org/officeDocument/2006/relationships/image" Target="../media/image111.png"/><Relationship Id="rId1" Type="http://schemas.openxmlformats.org/officeDocument/2006/relationships/image" Target="../media/image10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8.png"/><Relationship Id="rId8" Type="http://schemas.openxmlformats.org/officeDocument/2006/relationships/image" Target="../media/image137.png"/><Relationship Id="rId7" Type="http://schemas.openxmlformats.org/officeDocument/2006/relationships/image" Target="../media/image136.png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7.png"/><Relationship Id="rId8" Type="http://schemas.openxmlformats.org/officeDocument/2006/relationships/image" Target="../media/image146.png"/><Relationship Id="rId7" Type="http://schemas.openxmlformats.org/officeDocument/2006/relationships/image" Target="../media/image145.png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48.png"/><Relationship Id="rId1" Type="http://schemas.openxmlformats.org/officeDocument/2006/relationships/image" Target="../media/image13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7.png"/><Relationship Id="rId8" Type="http://schemas.openxmlformats.org/officeDocument/2006/relationships/image" Target="../media/image156.png"/><Relationship Id="rId7" Type="http://schemas.openxmlformats.org/officeDocument/2006/relationships/image" Target="../media/image155.png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166.png"/><Relationship Id="rId17" Type="http://schemas.openxmlformats.org/officeDocument/2006/relationships/image" Target="../media/image165.png"/><Relationship Id="rId16" Type="http://schemas.openxmlformats.org/officeDocument/2006/relationships/image" Target="../media/image164.png"/><Relationship Id="rId15" Type="http://schemas.openxmlformats.org/officeDocument/2006/relationships/image" Target="../media/image163.png"/><Relationship Id="rId14" Type="http://schemas.openxmlformats.org/officeDocument/2006/relationships/image" Target="../media/image162.png"/><Relationship Id="rId13" Type="http://schemas.openxmlformats.org/officeDocument/2006/relationships/image" Target="../media/image161.png"/><Relationship Id="rId12" Type="http://schemas.openxmlformats.org/officeDocument/2006/relationships/image" Target="../media/image160.png"/><Relationship Id="rId11" Type="http://schemas.openxmlformats.org/officeDocument/2006/relationships/image" Target="../media/image159.png"/><Relationship Id="rId10" Type="http://schemas.openxmlformats.org/officeDocument/2006/relationships/image" Target="../media/image158.png"/><Relationship Id="rId1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5.png"/><Relationship Id="rId8" Type="http://schemas.openxmlformats.org/officeDocument/2006/relationships/image" Target="../media/image174.png"/><Relationship Id="rId7" Type="http://schemas.openxmlformats.org/officeDocument/2006/relationships/image" Target="../media/image173.png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78.png"/><Relationship Id="rId11" Type="http://schemas.openxmlformats.org/officeDocument/2006/relationships/image" Target="../media/image177.png"/><Relationship Id="rId10" Type="http://schemas.openxmlformats.org/officeDocument/2006/relationships/image" Target="../media/image176.png"/><Relationship Id="rId1" Type="http://schemas.openxmlformats.org/officeDocument/2006/relationships/image" Target="../media/image16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86.png"/><Relationship Id="rId7" Type="http://schemas.openxmlformats.org/officeDocument/2006/relationships/image" Target="../media/image185.png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image" Target="../media/image179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5.png"/><Relationship Id="rId8" Type="http://schemas.openxmlformats.org/officeDocument/2006/relationships/image" Target="../media/image194.png"/><Relationship Id="rId7" Type="http://schemas.openxmlformats.org/officeDocument/2006/relationships/image" Target="../media/image193.png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200.png"/><Relationship Id="rId13" Type="http://schemas.openxmlformats.org/officeDocument/2006/relationships/image" Target="../media/image199.png"/><Relationship Id="rId12" Type="http://schemas.openxmlformats.org/officeDocument/2006/relationships/image" Target="../media/image198.png"/><Relationship Id="rId11" Type="http://schemas.openxmlformats.org/officeDocument/2006/relationships/image" Target="../media/image197.png"/><Relationship Id="rId10" Type="http://schemas.openxmlformats.org/officeDocument/2006/relationships/image" Target="../media/image196.png"/><Relationship Id="rId1" Type="http://schemas.openxmlformats.org/officeDocument/2006/relationships/image" Target="../media/image187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9.png"/><Relationship Id="rId8" Type="http://schemas.openxmlformats.org/officeDocument/2006/relationships/image" Target="../media/image208.png"/><Relationship Id="rId7" Type="http://schemas.openxmlformats.org/officeDocument/2006/relationships/image" Target="../media/image207.png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214.png"/><Relationship Id="rId13" Type="http://schemas.openxmlformats.org/officeDocument/2006/relationships/image" Target="../media/image213.png"/><Relationship Id="rId12" Type="http://schemas.openxmlformats.org/officeDocument/2006/relationships/image" Target="../media/image212.png"/><Relationship Id="rId11" Type="http://schemas.openxmlformats.org/officeDocument/2006/relationships/image" Target="../media/image211.png"/><Relationship Id="rId10" Type="http://schemas.openxmlformats.org/officeDocument/2006/relationships/image" Target="../media/image210.png"/><Relationship Id="rId1" Type="http://schemas.openxmlformats.org/officeDocument/2006/relationships/image" Target="../media/image20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image" Target="../media/image21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6.png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8.png"/><Relationship Id="rId8" Type="http://schemas.openxmlformats.org/officeDocument/2006/relationships/image" Target="../media/image227.png"/><Relationship Id="rId7" Type="http://schemas.openxmlformats.org/officeDocument/2006/relationships/image" Target="../media/image226.png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31.png"/><Relationship Id="rId11" Type="http://schemas.openxmlformats.org/officeDocument/2006/relationships/image" Target="../media/image230.png"/><Relationship Id="rId10" Type="http://schemas.openxmlformats.org/officeDocument/2006/relationships/image" Target="../media/image229.png"/><Relationship Id="rId1" Type="http://schemas.openxmlformats.org/officeDocument/2006/relationships/image" Target="../media/image2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0.png"/><Relationship Id="rId8" Type="http://schemas.openxmlformats.org/officeDocument/2006/relationships/image" Target="../media/image239.png"/><Relationship Id="rId7" Type="http://schemas.openxmlformats.org/officeDocument/2006/relationships/image" Target="../media/image238.png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Relationship Id="rId3" Type="http://schemas.openxmlformats.org/officeDocument/2006/relationships/image" Target="../media/image234.png"/><Relationship Id="rId21" Type="http://schemas.openxmlformats.org/officeDocument/2006/relationships/slideLayout" Target="../slideLayouts/slideLayout1.xml"/><Relationship Id="rId20" Type="http://schemas.openxmlformats.org/officeDocument/2006/relationships/image" Target="../media/image251.png"/><Relationship Id="rId2" Type="http://schemas.openxmlformats.org/officeDocument/2006/relationships/image" Target="../media/image233.png"/><Relationship Id="rId19" Type="http://schemas.openxmlformats.org/officeDocument/2006/relationships/image" Target="../media/image250.png"/><Relationship Id="rId18" Type="http://schemas.openxmlformats.org/officeDocument/2006/relationships/image" Target="../media/image249.png"/><Relationship Id="rId17" Type="http://schemas.openxmlformats.org/officeDocument/2006/relationships/image" Target="../media/image248.png"/><Relationship Id="rId16" Type="http://schemas.openxmlformats.org/officeDocument/2006/relationships/image" Target="../media/image247.png"/><Relationship Id="rId15" Type="http://schemas.openxmlformats.org/officeDocument/2006/relationships/image" Target="../media/image246.png"/><Relationship Id="rId14" Type="http://schemas.openxmlformats.org/officeDocument/2006/relationships/image" Target="../media/image245.png"/><Relationship Id="rId13" Type="http://schemas.openxmlformats.org/officeDocument/2006/relationships/image" Target="../media/image244.png"/><Relationship Id="rId12" Type="http://schemas.openxmlformats.org/officeDocument/2006/relationships/image" Target="../media/image243.png"/><Relationship Id="rId11" Type="http://schemas.openxmlformats.org/officeDocument/2006/relationships/image" Target="../media/image242.png"/><Relationship Id="rId10" Type="http://schemas.openxmlformats.org/officeDocument/2006/relationships/image" Target="../media/image241.png"/><Relationship Id="rId1" Type="http://schemas.openxmlformats.org/officeDocument/2006/relationships/image" Target="../media/image23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0.png"/><Relationship Id="rId8" Type="http://schemas.openxmlformats.org/officeDocument/2006/relationships/image" Target="../media/image259.png"/><Relationship Id="rId7" Type="http://schemas.openxmlformats.org/officeDocument/2006/relationships/image" Target="../media/image258.png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Relationship Id="rId3" Type="http://schemas.openxmlformats.org/officeDocument/2006/relationships/image" Target="../media/image254.png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274.png"/><Relationship Id="rId22" Type="http://schemas.openxmlformats.org/officeDocument/2006/relationships/image" Target="../media/image273.png"/><Relationship Id="rId21" Type="http://schemas.openxmlformats.org/officeDocument/2006/relationships/image" Target="../media/image272.png"/><Relationship Id="rId20" Type="http://schemas.openxmlformats.org/officeDocument/2006/relationships/image" Target="../media/image271.png"/><Relationship Id="rId2" Type="http://schemas.openxmlformats.org/officeDocument/2006/relationships/image" Target="../media/image253.png"/><Relationship Id="rId19" Type="http://schemas.openxmlformats.org/officeDocument/2006/relationships/image" Target="../media/image270.png"/><Relationship Id="rId18" Type="http://schemas.openxmlformats.org/officeDocument/2006/relationships/image" Target="../media/image269.png"/><Relationship Id="rId17" Type="http://schemas.openxmlformats.org/officeDocument/2006/relationships/image" Target="../media/image268.png"/><Relationship Id="rId16" Type="http://schemas.openxmlformats.org/officeDocument/2006/relationships/image" Target="../media/image267.png"/><Relationship Id="rId15" Type="http://schemas.openxmlformats.org/officeDocument/2006/relationships/image" Target="../media/image266.png"/><Relationship Id="rId14" Type="http://schemas.openxmlformats.org/officeDocument/2006/relationships/image" Target="../media/image265.png"/><Relationship Id="rId13" Type="http://schemas.openxmlformats.org/officeDocument/2006/relationships/image" Target="../media/image264.png"/><Relationship Id="rId12" Type="http://schemas.openxmlformats.org/officeDocument/2006/relationships/image" Target="../media/image263.png"/><Relationship Id="rId11" Type="http://schemas.openxmlformats.org/officeDocument/2006/relationships/image" Target="../media/image262.png"/><Relationship Id="rId10" Type="http://schemas.openxmlformats.org/officeDocument/2006/relationships/image" Target="../media/image261.png"/><Relationship Id="rId1" Type="http://schemas.openxmlformats.org/officeDocument/2006/relationships/image" Target="../media/image25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3.png"/><Relationship Id="rId8" Type="http://schemas.openxmlformats.org/officeDocument/2006/relationships/image" Target="../media/image282.png"/><Relationship Id="rId7" Type="http://schemas.openxmlformats.org/officeDocument/2006/relationships/image" Target="../media/image281.png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Relationship Id="rId3" Type="http://schemas.openxmlformats.org/officeDocument/2006/relationships/image" Target="../media/image277.png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295.png"/><Relationship Id="rId22" Type="http://schemas.openxmlformats.org/officeDocument/2006/relationships/image" Target="../media/image271.png"/><Relationship Id="rId21" Type="http://schemas.openxmlformats.org/officeDocument/2006/relationships/image" Target="../media/image294.png"/><Relationship Id="rId20" Type="http://schemas.openxmlformats.org/officeDocument/2006/relationships/image" Target="../media/image293.png"/><Relationship Id="rId2" Type="http://schemas.openxmlformats.org/officeDocument/2006/relationships/image" Target="../media/image276.png"/><Relationship Id="rId19" Type="http://schemas.openxmlformats.org/officeDocument/2006/relationships/image" Target="../media/image292.png"/><Relationship Id="rId18" Type="http://schemas.openxmlformats.org/officeDocument/2006/relationships/image" Target="../media/image291.png"/><Relationship Id="rId17" Type="http://schemas.openxmlformats.org/officeDocument/2006/relationships/image" Target="../media/image290.png"/><Relationship Id="rId16" Type="http://schemas.openxmlformats.org/officeDocument/2006/relationships/image" Target="../media/image289.png"/><Relationship Id="rId15" Type="http://schemas.openxmlformats.org/officeDocument/2006/relationships/image" Target="../media/image288.png"/><Relationship Id="rId14" Type="http://schemas.openxmlformats.org/officeDocument/2006/relationships/image" Target="../media/image238.png"/><Relationship Id="rId13" Type="http://schemas.openxmlformats.org/officeDocument/2006/relationships/image" Target="../media/image287.png"/><Relationship Id="rId12" Type="http://schemas.openxmlformats.org/officeDocument/2006/relationships/image" Target="../media/image286.png"/><Relationship Id="rId11" Type="http://schemas.openxmlformats.org/officeDocument/2006/relationships/image" Target="../media/image285.png"/><Relationship Id="rId10" Type="http://schemas.openxmlformats.org/officeDocument/2006/relationships/image" Target="../media/image284.png"/><Relationship Id="rId1" Type="http://schemas.openxmlformats.org/officeDocument/2006/relationships/image" Target="../media/image275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9.png"/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image" Target="../media/image29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6.png"/><Relationship Id="rId1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54.png"/><Relationship Id="rId17" Type="http://schemas.openxmlformats.org/officeDocument/2006/relationships/image" Target="../media/image53.png"/><Relationship Id="rId16" Type="http://schemas.openxmlformats.org/officeDocument/2006/relationships/image" Target="../media/image52.png"/><Relationship Id="rId15" Type="http://schemas.openxmlformats.org/officeDocument/2006/relationships/image" Target="../media/image51.png"/><Relationship Id="rId14" Type="http://schemas.openxmlformats.org/officeDocument/2006/relationships/image" Target="../media/image50.png"/><Relationship Id="rId13" Type="http://schemas.openxmlformats.org/officeDocument/2006/relationships/image" Target="../media/image49.png"/><Relationship Id="rId12" Type="http://schemas.openxmlformats.org/officeDocument/2006/relationships/image" Target="../media/image48.png"/><Relationship Id="rId11" Type="http://schemas.openxmlformats.org/officeDocument/2006/relationships/image" Target="../media/image47.png"/><Relationship Id="rId10" Type="http://schemas.openxmlformats.org/officeDocument/2006/relationships/image" Target="../media/image46.png"/><Relationship Id="rId1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png"/><Relationship Id="rId8" Type="http://schemas.openxmlformats.org/officeDocument/2006/relationships/tags" Target="../tags/tag2.xml"/><Relationship Id="rId7" Type="http://schemas.openxmlformats.org/officeDocument/2006/relationships/tags" Target="../tags/tag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2.png"/><Relationship Id="rId1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png"/><Relationship Id="rId8" Type="http://schemas.openxmlformats.org/officeDocument/2006/relationships/image" Target="../media/image70.png"/><Relationship Id="rId7" Type="http://schemas.openxmlformats.org/officeDocument/2006/relationships/image" Target="../media/image69.png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75.png"/><Relationship Id="rId12" Type="http://schemas.openxmlformats.org/officeDocument/2006/relationships/image" Target="../media/image74.png"/><Relationship Id="rId11" Type="http://schemas.openxmlformats.org/officeDocument/2006/relationships/image" Target="../media/image73.png"/><Relationship Id="rId10" Type="http://schemas.openxmlformats.org/officeDocument/2006/relationships/image" Target="../media/image72.png"/><Relationship Id="rId1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.png"/><Relationship Id="rId8" Type="http://schemas.openxmlformats.org/officeDocument/2006/relationships/image" Target="../media/image89.png"/><Relationship Id="rId7" Type="http://schemas.openxmlformats.org/officeDocument/2006/relationships/image" Target="../media/image88.png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9.png"/><Relationship Id="rId8" Type="http://schemas.openxmlformats.org/officeDocument/2006/relationships/image" Target="../media/image98.png"/><Relationship Id="rId7" Type="http://schemas.openxmlformats.org/officeDocument/2006/relationships/image" Target="../media/image97.png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01.png"/><Relationship Id="rId10" Type="http://schemas.openxmlformats.org/officeDocument/2006/relationships/image" Target="../media/image100.png"/><Relationship Id="rId1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21852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通用产品图标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179626" y="2044739"/>
            <a:ext cx="13928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边缘交换机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447675" y="2063593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核心交换机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3961610" y="2038125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通用交换机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5808838" y="2029671"/>
            <a:ext cx="14589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堆叠交换机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22059" y="3907829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汇聚交换机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26731" y="3944333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通用路由器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02269" y="3928714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核心路由器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969984" y="3944333"/>
            <a:ext cx="874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890567" y="2029671"/>
            <a:ext cx="11576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立方形空白模板</a:t>
            </a:r>
            <a:r>
              <a: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90627" y="3927101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中继器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90904" y="1106872"/>
            <a:ext cx="806446" cy="92279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61791" y="1224830"/>
            <a:ext cx="944408" cy="74136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77147" y="1234745"/>
            <a:ext cx="925037" cy="721529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112867" y="1190814"/>
            <a:ext cx="891048" cy="75871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896365" y="1173491"/>
            <a:ext cx="936350" cy="793358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870567" y="1173491"/>
            <a:ext cx="945286" cy="74204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26299" y="2893035"/>
            <a:ext cx="785594" cy="89893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559213" y="2965092"/>
            <a:ext cx="729934" cy="839424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310520" y="2965092"/>
            <a:ext cx="901082" cy="74736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211034" y="2929286"/>
            <a:ext cx="884882" cy="780778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8117289" y="2807480"/>
            <a:ext cx="715426" cy="952464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473137" y="5827672"/>
            <a:ext cx="1241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磁盘阵列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9913104" y="2701996"/>
            <a:ext cx="1005402" cy="1139166"/>
          </a:xfrm>
          <a:prstGeom prst="rect">
            <a:avLst/>
          </a:prstGeom>
        </p:spPr>
      </p:pic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7455162" y="2029671"/>
            <a:ext cx="185587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立方形空白模板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1" name="文本框 1"/>
          <p:cNvSpPr txBox="1"/>
          <p:nvPr/>
        </p:nvSpPr>
        <p:spPr>
          <a:xfrm>
            <a:off x="10066991" y="3927101"/>
            <a:ext cx="697627" cy="24622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服务器群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605179" y="4954538"/>
            <a:ext cx="506766" cy="769821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762856" y="4831012"/>
            <a:ext cx="812133" cy="893347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613341" y="5827672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防火墙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401066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智安全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产品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不带深信服</a:t>
            </a:r>
            <a:r>
              <a:rPr kumimoji="1" lang="en-GB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Logo</a:t>
            </a:r>
            <a:endParaRPr kumimoji="1" lang="en-GB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494305" y="1964458"/>
            <a:ext cx="13928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IPSec</a:t>
            </a:r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VPN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772168" y="1964458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VPN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4259187" y="1964458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SSL VPN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6058607" y="1964458"/>
            <a:ext cx="14589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EMM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14252" y="3195268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SG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839959" y="3195268"/>
            <a:ext cx="3449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439631" y="3195268"/>
            <a:ext cx="343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AF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351056" y="3195268"/>
            <a:ext cx="874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APM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115102" y="1964458"/>
            <a:ext cx="7361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SD-WAN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63091" y="3195268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42819" y="1169499"/>
            <a:ext cx="1001541" cy="73797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45972" y="1135753"/>
            <a:ext cx="1089542" cy="80547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74981" y="1142464"/>
            <a:ext cx="1074922" cy="79204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76087" y="1161214"/>
            <a:ext cx="1024030" cy="75454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099297" y="1161214"/>
            <a:ext cx="1024030" cy="754549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971137" y="1161214"/>
            <a:ext cx="1024030" cy="75454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92203" y="2323605"/>
            <a:ext cx="1102773" cy="81257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683325" y="2356003"/>
            <a:ext cx="1014837" cy="74777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485282" y="2341456"/>
            <a:ext cx="1054320" cy="77686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267962" y="2346629"/>
            <a:ext cx="1040281" cy="766523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8084152" y="2341456"/>
            <a:ext cx="1054320" cy="77686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9905177" y="2304013"/>
            <a:ext cx="1155951" cy="851754"/>
          </a:xfrm>
          <a:prstGeom prst="rect">
            <a:avLst/>
          </a:prstGeom>
        </p:spPr>
      </p:pic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7683373" y="1964458"/>
            <a:ext cx="185587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XSec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1" name="文本框 1"/>
          <p:cNvSpPr txBox="1"/>
          <p:nvPr/>
        </p:nvSpPr>
        <p:spPr>
          <a:xfrm>
            <a:off x="10246549" y="3195268"/>
            <a:ext cx="473207" cy="24622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WAF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518558" y="799984"/>
            <a:ext cx="3467815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979788" y="4578032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789464" y="4578032"/>
            <a:ext cx="4459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DAS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00390" y="4578032"/>
            <a:ext cx="3754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SIP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849726" y="4578032"/>
            <a:ext cx="1523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IPS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80649" y="5992035"/>
            <a:ext cx="1325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SIMP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物联网安全管理平台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894016" y="3772632"/>
            <a:ext cx="1099147" cy="812571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2683325" y="3805030"/>
            <a:ext cx="1014837" cy="74777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4505024" y="3805030"/>
            <a:ext cx="1014837" cy="74777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6274323" y="3800343"/>
            <a:ext cx="1027559" cy="757149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8111898" y="3810928"/>
            <a:ext cx="998828" cy="735979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9983737" y="3810927"/>
            <a:ext cx="998830" cy="735980"/>
          </a:xfrm>
          <a:prstGeom prst="rect">
            <a:avLst/>
          </a:prstGeom>
        </p:spPr>
      </p:pic>
      <p:sp>
        <p:nvSpPr>
          <p:cNvPr id="50" name="文本框 1"/>
          <p:cNvSpPr txBox="1"/>
          <p:nvPr/>
        </p:nvSpPr>
        <p:spPr>
          <a:xfrm>
            <a:off x="9820212" y="4578032"/>
            <a:ext cx="1325880" cy="39878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SIG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物联网接入安全网关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969368" y="5992035"/>
            <a:ext cx="442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MIG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736565" y="5992035"/>
            <a:ext cx="5517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aBOS</a:t>
            </a:r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505814" y="5992035"/>
            <a:ext cx="564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aTrust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174266" y="5992035"/>
            <a:ext cx="874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IDTrust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171720" y="4578032"/>
            <a:ext cx="5437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WOC 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878280" y="5148065"/>
            <a:ext cx="1130618" cy="833087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2684994" y="5190721"/>
            <a:ext cx="1011499" cy="747775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>
          <a:xfrm>
            <a:off x="4485282" y="5176174"/>
            <a:ext cx="1054320" cy="776868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6267962" y="5181347"/>
            <a:ext cx="1040281" cy="766523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>
          <a:xfrm>
            <a:off x="8111898" y="5196619"/>
            <a:ext cx="998828" cy="735979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9983737" y="5196618"/>
            <a:ext cx="998830" cy="735980"/>
          </a:xfrm>
          <a:prstGeom prst="rect">
            <a:avLst/>
          </a:prstGeom>
        </p:spPr>
      </p:pic>
      <p:sp>
        <p:nvSpPr>
          <p:cNvPr id="62" name="文本框 1"/>
          <p:cNvSpPr txBox="1"/>
          <p:nvPr/>
        </p:nvSpPr>
        <p:spPr>
          <a:xfrm>
            <a:off x="9883712" y="5992035"/>
            <a:ext cx="1198880" cy="39878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Logger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日志分析管理系统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401066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智安全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产品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不带深信服</a:t>
            </a:r>
            <a:r>
              <a:rPr kumimoji="1" lang="en-GB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Logo</a:t>
            </a:r>
            <a:endParaRPr kumimoji="1" lang="en-GB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593497" y="2043267"/>
            <a:ext cx="13928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Easy Connect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801204" y="2043267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EDR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4358379" y="2043267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aWork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518558" y="799984"/>
            <a:ext cx="3467815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65" y="1165634"/>
            <a:ext cx="882366" cy="7990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752" y="1165634"/>
            <a:ext cx="882366" cy="7990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039" y="1165634"/>
            <a:ext cx="882366" cy="799084"/>
          </a:xfrm>
          <a:prstGeom prst="rect">
            <a:avLst/>
          </a:prstGeom>
        </p:spPr>
      </p:pic>
      <p:pic>
        <p:nvPicPr>
          <p:cNvPr id="2" name="图片 1" descr="BBC浅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850" y="1165860"/>
            <a:ext cx="1041400" cy="769620"/>
          </a:xfrm>
          <a:prstGeom prst="rect">
            <a:avLst/>
          </a:prstGeom>
        </p:spPr>
      </p:pic>
      <p:sp>
        <p:nvSpPr>
          <p:cNvPr id="7" name="Text Box 33"/>
          <p:cNvSpPr txBox="1">
            <a:spLocks noChangeArrowheads="1"/>
          </p:cNvSpPr>
          <p:nvPr/>
        </p:nvSpPr>
        <p:spPr bwMode="auto">
          <a:xfrm>
            <a:off x="5959214" y="2043267"/>
            <a:ext cx="1506510" cy="24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BBC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401066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信服云产品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不带深信服</a:t>
            </a:r>
            <a:r>
              <a:rPr kumimoji="1" lang="en-GB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Logo</a:t>
            </a:r>
            <a:endParaRPr kumimoji="1" lang="en-GB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160727" y="2039073"/>
            <a:ext cx="163152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SIEB</a:t>
            </a:r>
            <a:endParaRPr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深信服智能边缘盒子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850501" y="2039073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HCI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6741188" y="5282605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aDesk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33270" y="1232652"/>
            <a:ext cx="777305" cy="73797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31478" y="1257117"/>
            <a:ext cx="890022" cy="68904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56848" y="4541982"/>
            <a:ext cx="875191" cy="676665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518558" y="799984"/>
            <a:ext cx="3915647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7"/>
          <p:cNvSpPr txBox="1">
            <a:spLocks noChangeArrowheads="1"/>
          </p:cNvSpPr>
          <p:nvPr/>
        </p:nvSpPr>
        <p:spPr bwMode="auto">
          <a:xfrm>
            <a:off x="518558" y="3496926"/>
            <a:ext cx="367157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新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IT</a:t>
            </a:r>
            <a:r>
              <a:rPr kumimoji="1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产品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不带深信服</a:t>
            </a:r>
            <a:r>
              <a:rPr kumimoji="1" lang="en-GB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Logo</a:t>
            </a:r>
            <a:endParaRPr kumimoji="1" lang="en-GB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2280051" y="5282605"/>
            <a:ext cx="1392876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数据库管理平台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DMP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850501" y="5282605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Text Box 33"/>
          <p:cNvSpPr txBox="1">
            <a:spLocks noChangeArrowheads="1"/>
          </p:cNvSpPr>
          <p:nvPr/>
        </p:nvSpPr>
        <p:spPr bwMode="auto">
          <a:xfrm>
            <a:off x="5269772" y="5282605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EDS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14200" y="4579887"/>
            <a:ext cx="815445" cy="60085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531478" y="4536248"/>
            <a:ext cx="890022" cy="68813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517169" y="4541982"/>
            <a:ext cx="875191" cy="676665"/>
          </a:xfrm>
          <a:prstGeom prst="rect">
            <a:avLst/>
          </a:prstGeom>
        </p:spPr>
      </p:pic>
      <p:cxnSp>
        <p:nvCxnSpPr>
          <p:cNvPr id="21" name="直线连接符 20"/>
          <p:cNvCxnSpPr/>
          <p:nvPr/>
        </p:nvCxnSpPr>
        <p:spPr>
          <a:xfrm>
            <a:off x="617151" y="4037139"/>
            <a:ext cx="4715137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33"/>
          <p:cNvSpPr txBox="1">
            <a:spLocks noChangeArrowheads="1"/>
          </p:cNvSpPr>
          <p:nvPr/>
        </p:nvSpPr>
        <p:spPr bwMode="auto">
          <a:xfrm>
            <a:off x="9996828" y="5282605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312488" y="4549854"/>
            <a:ext cx="875191" cy="660920"/>
          </a:xfrm>
          <a:prstGeom prst="rect">
            <a:avLst/>
          </a:prstGeom>
        </p:spPr>
      </p:pic>
      <p:sp>
        <p:nvSpPr>
          <p:cNvPr id="25" name="Text Box 33"/>
          <p:cNvSpPr txBox="1">
            <a:spLocks noChangeArrowheads="1"/>
          </p:cNvSpPr>
          <p:nvPr/>
        </p:nvSpPr>
        <p:spPr bwMode="auto">
          <a:xfrm>
            <a:off x="8433972" y="5282605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aDesk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瘦终端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681369" y="4534499"/>
            <a:ext cx="875191" cy="691630"/>
          </a:xfrm>
          <a:prstGeom prst="rect">
            <a:avLst/>
          </a:prstGeom>
        </p:spPr>
      </p:pic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3749569" y="5292715"/>
            <a:ext cx="1458991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太衍Thaiyan®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大数据智能平台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 descr="aBDI浅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3355" y="4579620"/>
            <a:ext cx="869315" cy="6794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联合开发产品图标</a:t>
            </a:r>
            <a:endParaRPr kumimoji="1" lang="en-GB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4851275" y="5100858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WiFi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04079" y="4362041"/>
            <a:ext cx="875191" cy="644877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518558" y="799984"/>
            <a:ext cx="3915647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7"/>
          <p:cNvSpPr txBox="1">
            <a:spLocks noChangeArrowheads="1"/>
          </p:cNvSpPr>
          <p:nvPr/>
        </p:nvSpPr>
        <p:spPr bwMode="auto">
          <a:xfrm>
            <a:off x="518558" y="3496926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无线</a:t>
            </a:r>
            <a:endParaRPr kumimoji="1" lang="en-GB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1737548" y="5100858"/>
            <a:ext cx="13928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大功率</a:t>
            </a:r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04468" y="5100858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普通</a:t>
            </a:r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Text Box 33"/>
          <p:cNvSpPr txBox="1">
            <a:spLocks noChangeArrowheads="1"/>
          </p:cNvSpPr>
          <p:nvPr/>
        </p:nvSpPr>
        <p:spPr bwMode="auto">
          <a:xfrm>
            <a:off x="3288419" y="5100858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无线控制器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7632" y="4384052"/>
            <a:ext cx="756515" cy="60085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07415" y="4340413"/>
            <a:ext cx="853143" cy="68813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29151" y="4397540"/>
            <a:ext cx="750758" cy="573878"/>
          </a:xfrm>
          <a:prstGeom prst="rect">
            <a:avLst/>
          </a:prstGeom>
        </p:spPr>
      </p:pic>
      <p:cxnSp>
        <p:nvCxnSpPr>
          <p:cNvPr id="21" name="直线连接符 20"/>
          <p:cNvCxnSpPr/>
          <p:nvPr/>
        </p:nvCxnSpPr>
        <p:spPr>
          <a:xfrm>
            <a:off x="617151" y="4037139"/>
            <a:ext cx="4715137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914834" y="4397540"/>
            <a:ext cx="754690" cy="573878"/>
          </a:xfrm>
          <a:prstGeom prst="rect">
            <a:avLst/>
          </a:prstGeom>
        </p:spPr>
      </p:pic>
      <p:sp>
        <p:nvSpPr>
          <p:cNvPr id="29" name="Text Box 33"/>
          <p:cNvSpPr txBox="1">
            <a:spLocks noChangeArrowheads="1"/>
          </p:cNvSpPr>
          <p:nvPr/>
        </p:nvSpPr>
        <p:spPr bwMode="auto">
          <a:xfrm>
            <a:off x="4851275" y="1793598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BVT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66935" y="1069727"/>
            <a:ext cx="875191" cy="644877"/>
          </a:xfrm>
          <a:prstGeom prst="rect">
            <a:avLst/>
          </a:prstGeom>
        </p:spPr>
      </p:pic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1737548" y="1793598"/>
            <a:ext cx="13928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LAS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2" name="Text Box 12"/>
          <p:cNvSpPr txBox="1">
            <a:spLocks noChangeArrowheads="1"/>
          </p:cNvSpPr>
          <p:nvPr/>
        </p:nvSpPr>
        <p:spPr bwMode="auto">
          <a:xfrm>
            <a:off x="304468" y="1793598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OSM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" name="Text Box 33"/>
          <p:cNvSpPr txBox="1">
            <a:spLocks noChangeArrowheads="1"/>
          </p:cNvSpPr>
          <p:nvPr/>
        </p:nvSpPr>
        <p:spPr bwMode="auto">
          <a:xfrm>
            <a:off x="3288419" y="1793598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GAP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69508" y="1091738"/>
            <a:ext cx="812762" cy="600854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988975" y="1063180"/>
            <a:ext cx="890022" cy="65797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604079" y="1068663"/>
            <a:ext cx="875191" cy="647005"/>
          </a:xfrm>
          <a:prstGeom prst="rect">
            <a:avLst/>
          </a:prstGeom>
        </p:spPr>
      </p:pic>
      <p:sp>
        <p:nvSpPr>
          <p:cNvPr id="39" name="Text Box 33"/>
          <p:cNvSpPr txBox="1">
            <a:spLocks noChangeArrowheads="1"/>
          </p:cNvSpPr>
          <p:nvPr/>
        </p:nvSpPr>
        <p:spPr bwMode="auto">
          <a:xfrm>
            <a:off x="6538924" y="1793598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FGAP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854584" y="1068663"/>
            <a:ext cx="875191" cy="647005"/>
          </a:xfrm>
          <a:prstGeom prst="rect">
            <a:avLst/>
          </a:prstGeom>
        </p:spPr>
      </p:pic>
      <p:sp>
        <p:nvSpPr>
          <p:cNvPr id="41" name="Text Box 33"/>
          <p:cNvSpPr txBox="1">
            <a:spLocks noChangeArrowheads="1"/>
          </p:cNvSpPr>
          <p:nvPr/>
        </p:nvSpPr>
        <p:spPr bwMode="auto">
          <a:xfrm>
            <a:off x="6538924" y="5100858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WiFi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应用软件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1475941" y="2282260"/>
            <a:ext cx="13928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MES</a:t>
            </a:r>
            <a:endParaRPr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254098" y="2311112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政府应用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2845733" y="2311112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MIS</a:t>
            </a:r>
            <a:endParaRPr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4265792" y="2311112"/>
            <a:ext cx="14589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SIS</a:t>
            </a:r>
            <a:endParaRPr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62216" y="3910373"/>
            <a:ext cx="1234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 </a:t>
            </a:r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4421" y="3910373"/>
            <a:ext cx="1002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数据库 </a:t>
            </a:r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Oracle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35025" y="3910373"/>
            <a:ext cx="12747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 </a:t>
            </a:r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 Server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079233" y="1411675"/>
            <a:ext cx="1000598" cy="852184"/>
          </a:xfrm>
          <a:prstGeom prst="rect">
            <a:avLst/>
          </a:prstGeom>
        </p:spPr>
      </p:pic>
      <p:pic>
        <p:nvPicPr>
          <p:cNvPr id="32" name="图片 31" descr="C:\Users\Sangfor\Desktop\new-图标-浅色-20.pngnew-图标-浅色-2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66767" y="1404167"/>
            <a:ext cx="821055" cy="867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8048" y="2978997"/>
            <a:ext cx="834943" cy="900004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46287" y="3000228"/>
            <a:ext cx="852183" cy="85754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165592" y="2965904"/>
            <a:ext cx="827880" cy="926191"/>
          </a:xfrm>
          <a:prstGeom prst="rect">
            <a:avLst/>
          </a:prstGeom>
        </p:spPr>
      </p:pic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5449355" y="2311112"/>
            <a:ext cx="1855878" cy="24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</a:t>
            </a:r>
            <a:r>
              <a:rPr lang="en-US" altLang="en-GB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ux</a:t>
            </a:r>
            <a:endParaRPr lang="en-US" altLang="en-GB" sz="1000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04836" y="4813462"/>
            <a:ext cx="1041366" cy="768137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704946" y="569634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网页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868181" y="3910373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自行替换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473349" y="3910373"/>
            <a:ext cx="10438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 </a:t>
            </a:r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536777" y="2959637"/>
            <a:ext cx="917020" cy="938724"/>
          </a:xfrm>
          <a:prstGeom prst="rect">
            <a:avLst/>
          </a:prstGeom>
        </p:spPr>
      </p:pic>
      <p:sp>
        <p:nvSpPr>
          <p:cNvPr id="29" name="Text Box 11"/>
          <p:cNvSpPr txBox="1">
            <a:spLocks noChangeArrowheads="1"/>
          </p:cNvSpPr>
          <p:nvPr/>
        </p:nvSpPr>
        <p:spPr bwMode="auto">
          <a:xfrm>
            <a:off x="6787925" y="2311112"/>
            <a:ext cx="185587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Windows</a:t>
            </a:r>
            <a:endParaRPr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206751" y="3910373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自行替换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437124" y="3910373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自行替换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390217" y="5696344"/>
            <a:ext cx="378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OA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951806" y="569634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073781" y="4780702"/>
            <a:ext cx="1011502" cy="833656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6156721" y="569634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786736" y="5696344"/>
            <a:ext cx="4171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569385" y="4728770"/>
            <a:ext cx="851804" cy="93752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07588" y="4792514"/>
            <a:ext cx="939413" cy="810032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7494490" y="5696344"/>
            <a:ext cx="442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mail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7246158" y="4770768"/>
            <a:ext cx="939413" cy="853524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8597424" y="569634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备份软件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8561171" y="4770768"/>
            <a:ext cx="770133" cy="85352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24" y="4829992"/>
            <a:ext cx="758155" cy="7350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288" y="1445860"/>
            <a:ext cx="880338" cy="7972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23" y="1394834"/>
            <a:ext cx="842525" cy="931996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5963276" y="3000228"/>
            <a:ext cx="816347" cy="816347"/>
          </a:xfrm>
          <a:prstGeom prst="ellipse">
            <a:avLst/>
          </a:prstGeom>
          <a:solidFill>
            <a:srgbClr val="CC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Text Box 11"/>
          <p:cNvSpPr txBox="1">
            <a:spLocks noChangeArrowheads="1"/>
          </p:cNvSpPr>
          <p:nvPr/>
        </p:nvSpPr>
        <p:spPr bwMode="auto">
          <a:xfrm>
            <a:off x="5558809" y="3231362"/>
            <a:ext cx="1855878" cy="307777"/>
          </a:xfrm>
          <a:prstGeom prst="rect">
            <a:avLst/>
          </a:prstGeom>
          <a:noFill/>
          <a:ln>
            <a:noFill/>
          </a:ln>
          <a:effectLst/>
          <a:scene3d>
            <a:camera prst="isometricOffAxis2Top">
              <a:rot lat="19566866" lon="3043816" rev="17882361"/>
            </a:camera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isometricOffAxis2Top">
                <a:rot lat="19200000" lon="1800000" rev="18600000"/>
              </a:camera>
              <a:lightRig rig="threePt" dir="t"/>
            </a:scene3d>
            <a:flatTx/>
          </a:bodyPr>
          <a:lstStyle/>
          <a:p>
            <a:pPr lvl="1"/>
            <a:r>
              <a:rPr lang="zh-CN" altLang="en-US" sz="1400" b="1" dirty="0" smtClean="0">
                <a:solidFill>
                  <a:srgbClr val="0139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可编辑</a:t>
            </a:r>
            <a:endParaRPr lang="zh-CN" altLang="en-US" sz="1400" b="1" dirty="0">
              <a:solidFill>
                <a:srgbClr val="0139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7290875" y="3000228"/>
            <a:ext cx="816347" cy="816347"/>
          </a:xfrm>
          <a:prstGeom prst="ellipse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Text Box 11"/>
          <p:cNvSpPr txBox="1">
            <a:spLocks noChangeArrowheads="1"/>
          </p:cNvSpPr>
          <p:nvPr/>
        </p:nvSpPr>
        <p:spPr bwMode="auto">
          <a:xfrm>
            <a:off x="6886408" y="3231362"/>
            <a:ext cx="1855878" cy="307777"/>
          </a:xfrm>
          <a:prstGeom prst="rect">
            <a:avLst/>
          </a:prstGeom>
          <a:noFill/>
          <a:ln>
            <a:noFill/>
          </a:ln>
          <a:effectLst/>
          <a:scene3d>
            <a:camera prst="isometricOffAxis2Top">
              <a:rot lat="19566866" lon="3043816" rev="17882361"/>
            </a:camera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isometricOffAxis2Top">
                <a:rot lat="19200000" lon="1800000" rev="18600000"/>
              </a:camera>
              <a:lightRig rig="threePt" dir="t"/>
            </a:scene3d>
            <a:flatTx/>
          </a:bodyPr>
          <a:lstStyle/>
          <a:p>
            <a:pPr lvl="1"/>
            <a:r>
              <a:rPr lang="zh-CN" altLang="en-US" sz="1400" b="1" dirty="0" smtClean="0">
                <a:solidFill>
                  <a:srgbClr val="0139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可编辑</a:t>
            </a:r>
            <a:endParaRPr lang="zh-CN" altLang="en-US" sz="1400" b="1" dirty="0">
              <a:solidFill>
                <a:srgbClr val="0139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8542997" y="3000228"/>
            <a:ext cx="816347" cy="816347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Text Box 11"/>
          <p:cNvSpPr txBox="1">
            <a:spLocks noChangeArrowheads="1"/>
          </p:cNvSpPr>
          <p:nvPr/>
        </p:nvSpPr>
        <p:spPr bwMode="auto">
          <a:xfrm>
            <a:off x="8138530" y="3231362"/>
            <a:ext cx="1855878" cy="307777"/>
          </a:xfrm>
          <a:prstGeom prst="rect">
            <a:avLst/>
          </a:prstGeom>
          <a:noFill/>
          <a:ln>
            <a:noFill/>
          </a:ln>
          <a:effectLst/>
          <a:scene3d>
            <a:camera prst="isometricOffAxis2Top">
              <a:rot lat="19566866" lon="3043816" rev="17882361"/>
            </a:camera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isometricOffAxis2Top">
                <a:rot lat="19200000" lon="1800000" rev="18600000"/>
              </a:camera>
              <a:lightRig rig="threePt" dir="t"/>
            </a:scene3d>
            <a:flatTx/>
          </a:bodyPr>
          <a:lstStyle/>
          <a:p>
            <a:pPr lvl="1"/>
            <a:r>
              <a:rPr lang="zh-CN" altLang="en-US" sz="1400" b="1" dirty="0" smtClean="0">
                <a:solidFill>
                  <a:srgbClr val="0139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可编辑</a:t>
            </a:r>
            <a:endParaRPr lang="zh-CN" altLang="en-US" sz="1400" b="1" dirty="0">
              <a:solidFill>
                <a:srgbClr val="0139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 descr="政府应用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5615" y="1395095"/>
            <a:ext cx="899795" cy="817245"/>
          </a:xfrm>
          <a:prstGeom prst="rect">
            <a:avLst/>
          </a:prstGeom>
        </p:spPr>
      </p:pic>
      <p:pic>
        <p:nvPicPr>
          <p:cNvPr id="13" name="图片 12" descr="SIS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91685" y="1415415"/>
            <a:ext cx="807085" cy="859155"/>
          </a:xfrm>
          <a:prstGeom prst="rect">
            <a:avLst/>
          </a:prstGeom>
        </p:spPr>
      </p:pic>
      <p:pic>
        <p:nvPicPr>
          <p:cNvPr id="7" name="图片 6" descr="通用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42655" y="1403985"/>
            <a:ext cx="725170" cy="85153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346817" y="2310808"/>
            <a:ext cx="1198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数据库（可编辑）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8046081" y="1552218"/>
            <a:ext cx="1855878" cy="261610"/>
          </a:xfrm>
          <a:prstGeom prst="rect">
            <a:avLst/>
          </a:prstGeom>
          <a:noFill/>
          <a:ln>
            <a:noFill/>
          </a:ln>
          <a:effectLst/>
          <a:scene3d>
            <a:camera prst="isometricOffAxis2Top">
              <a:rot lat="19566866" lon="3043816" rev="17882361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isometricOffAxis2Top">
                <a:rot lat="19200000" lon="1800000" rev="18600000"/>
              </a:camera>
              <a:lightRig rig="threePt" dir="t"/>
            </a:scene3d>
          </a:bodyPr>
          <a:p>
            <a:pPr lvl="1"/>
            <a:r>
              <a:rPr lang="zh-CN" altLang="en-US" sz="1100" b="1" spc="300" dirty="0" smtClean="0">
                <a:solidFill>
                  <a:srgbClr val="0139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可编辑</a:t>
            </a:r>
            <a:endParaRPr lang="zh-CN" altLang="en-US" sz="1100" b="1" spc="300" dirty="0">
              <a:solidFill>
                <a:srgbClr val="0139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外设</a:t>
            </a:r>
            <a:endParaRPr kumimoji="1" lang="en-GB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1636329" y="2257115"/>
            <a:ext cx="163152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高拍仪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325868" y="2257115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打印机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4834004" y="5470975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台式显示器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21654" y="1306717"/>
            <a:ext cx="951270" cy="90448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70211" y="1343526"/>
            <a:ext cx="763760" cy="83086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33699" y="4524481"/>
            <a:ext cx="907120" cy="892064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518558" y="799984"/>
            <a:ext cx="3915647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7"/>
          <p:cNvSpPr txBox="1">
            <a:spLocks noChangeArrowheads="1"/>
          </p:cNvSpPr>
          <p:nvPr/>
        </p:nvSpPr>
        <p:spPr bwMode="auto">
          <a:xfrm>
            <a:off x="499102" y="3496926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办公设备</a:t>
            </a:r>
            <a:endParaRPr kumimoji="1" lang="en-GB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1755653" y="5470975"/>
            <a:ext cx="13928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终端机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25868" y="5470975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台式机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Text Box 33"/>
          <p:cNvSpPr txBox="1">
            <a:spLocks noChangeArrowheads="1"/>
          </p:cNvSpPr>
          <p:nvPr/>
        </p:nvSpPr>
        <p:spPr bwMode="auto">
          <a:xfrm>
            <a:off x="3216440" y="5470975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笔记本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8751" y="4531654"/>
            <a:ext cx="817076" cy="87771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92745" y="4524481"/>
            <a:ext cx="918693" cy="89206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545896" y="4537632"/>
            <a:ext cx="847599" cy="865761"/>
          </a:xfrm>
          <a:prstGeom prst="rect">
            <a:avLst/>
          </a:prstGeom>
        </p:spPr>
      </p:pic>
      <p:cxnSp>
        <p:nvCxnSpPr>
          <p:cNvPr id="21" name="直线连接符 20"/>
          <p:cNvCxnSpPr/>
          <p:nvPr/>
        </p:nvCxnSpPr>
        <p:spPr>
          <a:xfrm>
            <a:off x="578239" y="4037139"/>
            <a:ext cx="4715137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33"/>
          <p:cNvSpPr txBox="1">
            <a:spLocks noChangeArrowheads="1"/>
          </p:cNvSpPr>
          <p:nvPr/>
        </p:nvSpPr>
        <p:spPr bwMode="auto">
          <a:xfrm>
            <a:off x="7885805" y="5470975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手机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467224" y="4480077"/>
            <a:ext cx="460409" cy="980871"/>
          </a:xfrm>
          <a:prstGeom prst="rect">
            <a:avLst/>
          </a:prstGeom>
        </p:spPr>
      </p:pic>
      <p:sp>
        <p:nvSpPr>
          <p:cNvPr id="25" name="Text Box 33"/>
          <p:cNvSpPr txBox="1">
            <a:spLocks noChangeArrowheads="1"/>
          </p:cNvSpPr>
          <p:nvPr/>
        </p:nvSpPr>
        <p:spPr bwMode="auto">
          <a:xfrm>
            <a:off x="6444124" y="5470975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视频终端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746245" y="4485962"/>
            <a:ext cx="902268" cy="969103"/>
          </a:xfrm>
          <a:prstGeom prst="rect">
            <a:avLst/>
          </a:prstGeom>
        </p:spPr>
      </p:pic>
      <p:sp>
        <p:nvSpPr>
          <p:cNvPr id="29" name="Text Box 33"/>
          <p:cNvSpPr txBox="1">
            <a:spLocks noChangeArrowheads="1"/>
          </p:cNvSpPr>
          <p:nvPr/>
        </p:nvSpPr>
        <p:spPr bwMode="auto">
          <a:xfrm>
            <a:off x="3216440" y="2257115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POS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Text Box 33"/>
          <p:cNvSpPr txBox="1">
            <a:spLocks noChangeArrowheads="1"/>
          </p:cNvSpPr>
          <p:nvPr/>
        </p:nvSpPr>
        <p:spPr bwMode="auto">
          <a:xfrm>
            <a:off x="6444124" y="2257115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扫描枪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" name="Text Box 33"/>
          <p:cNvSpPr txBox="1">
            <a:spLocks noChangeArrowheads="1"/>
          </p:cNvSpPr>
          <p:nvPr/>
        </p:nvSpPr>
        <p:spPr bwMode="auto">
          <a:xfrm>
            <a:off x="4834004" y="2257115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盘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343763" y="1349806"/>
            <a:ext cx="486993" cy="818308"/>
          </a:xfrm>
          <a:prstGeom prst="rect">
            <a:avLst/>
          </a:prstGeom>
        </p:spPr>
      </p:pic>
      <p:sp>
        <p:nvSpPr>
          <p:cNvPr id="35" name="Text Box 33"/>
          <p:cNvSpPr txBox="1">
            <a:spLocks noChangeArrowheads="1"/>
          </p:cNvSpPr>
          <p:nvPr/>
        </p:nvSpPr>
        <p:spPr bwMode="auto">
          <a:xfrm>
            <a:off x="9364858" y="5470975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PDA</a:t>
            </a:r>
            <a:endParaRPr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9852342" y="4490606"/>
            <a:ext cx="531543" cy="959814"/>
          </a:xfrm>
          <a:prstGeom prst="rect">
            <a:avLst/>
          </a:prstGeom>
        </p:spPr>
      </p:pic>
      <p:pic>
        <p:nvPicPr>
          <p:cNvPr id="2" name="图片 1" descr="扫描枪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7055" y="1417320"/>
            <a:ext cx="559435" cy="762635"/>
          </a:xfrm>
          <a:prstGeom prst="rect">
            <a:avLst/>
          </a:prstGeom>
        </p:spPr>
      </p:pic>
      <p:pic>
        <p:nvPicPr>
          <p:cNvPr id="4" name="图片 3" descr="POS机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6475" y="1358265"/>
            <a:ext cx="909955" cy="8102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2031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工控安全图标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122391" y="2483406"/>
            <a:ext cx="13928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PLC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1883339" y="2483406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监控</a:t>
            </a:r>
            <a:endParaRPr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3757922" y="2483406"/>
            <a:ext cx="14589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机械臂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50380" y="248340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智能终端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89201" y="4342251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监控中心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18154" y="4342251"/>
            <a:ext cx="436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锅炉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27160" y="1459570"/>
            <a:ext cx="621708" cy="93968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89556" y="1534825"/>
            <a:ext cx="1094077" cy="7891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01460" y="1452709"/>
            <a:ext cx="971915" cy="95340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368315" y="1459570"/>
            <a:ext cx="861756" cy="939681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4487" y="3190489"/>
            <a:ext cx="807055" cy="100364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335934" y="3225846"/>
            <a:ext cx="601320" cy="932931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518558" y="799984"/>
            <a:ext cx="3264338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11"/>
          <p:cNvSpPr txBox="1">
            <a:spLocks noChangeArrowheads="1"/>
          </p:cNvSpPr>
          <p:nvPr/>
        </p:nvSpPr>
        <p:spPr bwMode="auto">
          <a:xfrm>
            <a:off x="5410347" y="2483406"/>
            <a:ext cx="14589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机床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202724" y="4342251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传送带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600241" y="1516615"/>
            <a:ext cx="1079202" cy="82559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867249" y="3183145"/>
            <a:ext cx="1240337" cy="101833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环境（标注行业）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227916" y="2342164"/>
            <a:ext cx="13928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教育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419965" y="2342164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政府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3981744" y="2342164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5683902" y="2342164"/>
            <a:ext cx="14589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公检法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50306" y="395696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零售业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70813" y="395696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贸易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39661" y="395696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制造业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56846" y="1395543"/>
            <a:ext cx="1069080" cy="85647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39348" y="1401647"/>
            <a:ext cx="1170013" cy="84427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61584" y="1396979"/>
            <a:ext cx="1146831" cy="85360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48738" y="1401892"/>
            <a:ext cx="1129318" cy="84378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737693" y="1386690"/>
            <a:ext cx="1170013" cy="87418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419077" y="3001237"/>
            <a:ext cx="1010555" cy="855527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196596" y="3014491"/>
            <a:ext cx="1076806" cy="829018"/>
          </a:xfrm>
          <a:prstGeom prst="rect">
            <a:avLst/>
          </a:prstGeom>
        </p:spPr>
      </p:pic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7394760" y="2342164"/>
            <a:ext cx="185587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公共事业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64913" y="4928386"/>
            <a:ext cx="852947" cy="768137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742573" y="5838360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商业中心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703781" y="583836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小区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192824" y="395696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交通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862163" y="3020273"/>
            <a:ext cx="1102469" cy="81745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373120" y="4906859"/>
            <a:ext cx="1102469" cy="811191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128704" y="5838360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办公楼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514426" y="583836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4169303" y="4894611"/>
            <a:ext cx="1131392" cy="835687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5881791" y="4895626"/>
            <a:ext cx="1063213" cy="833656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8102126" y="583836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酒店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7843211" y="4895626"/>
            <a:ext cx="958976" cy="833656"/>
          </a:xfrm>
          <a:prstGeom prst="rect">
            <a:avLst/>
          </a:prstGeom>
        </p:spPr>
      </p:pic>
      <p:pic>
        <p:nvPicPr>
          <p:cNvPr id="2" name="图片 1" descr="贸易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5620" y="3020695"/>
            <a:ext cx="1127125" cy="8356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2031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环境（通用）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227916" y="2342164"/>
            <a:ext cx="13928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教育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419965" y="2342164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政府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3981744" y="2342164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5708954" y="2342164"/>
            <a:ext cx="14589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公检法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50306" y="395696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零售业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70813" y="395696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贸易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39661" y="395696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制造业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56846" y="1426633"/>
            <a:ext cx="1069080" cy="79573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39349" y="1402365"/>
            <a:ext cx="1170011" cy="84427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61584" y="1397697"/>
            <a:ext cx="1146830" cy="85360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73791" y="1402610"/>
            <a:ext cx="1129317" cy="84378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24960" y="1387408"/>
            <a:ext cx="1170011" cy="87418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419077" y="3001237"/>
            <a:ext cx="1010555" cy="855526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196597" y="3014491"/>
            <a:ext cx="1076805" cy="829018"/>
          </a:xfrm>
          <a:prstGeom prst="rect">
            <a:avLst/>
          </a:prstGeom>
        </p:spPr>
      </p:pic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7282026" y="2342164"/>
            <a:ext cx="185587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公共事业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64913" y="4928386"/>
            <a:ext cx="852947" cy="768136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742573" y="5838360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商业中心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703781" y="583836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小区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217876" y="395696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交通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924621" y="3020273"/>
            <a:ext cx="1027657" cy="81745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375241" y="4906859"/>
            <a:ext cx="1098227" cy="811191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153756" y="5838360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办公楼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514426" y="583836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4169304" y="4894611"/>
            <a:ext cx="1131391" cy="835687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5906843" y="4895627"/>
            <a:ext cx="1063213" cy="833655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7989392" y="583836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酒店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7730477" y="4895627"/>
            <a:ext cx="958976" cy="833655"/>
          </a:xfrm>
          <a:prstGeom prst="rect">
            <a:avLst/>
          </a:prstGeom>
        </p:spPr>
      </p:pic>
      <p:pic>
        <p:nvPicPr>
          <p:cNvPr id="2" name="图片 1" descr="贸易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0385" y="3039110"/>
            <a:ext cx="1102360" cy="8172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用户角色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227916" y="2342164"/>
            <a:ext cx="13928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用户女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419965" y="2342164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3981744" y="2342164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黑客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5771584" y="2342164"/>
            <a:ext cx="14589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工程师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88524" y="1426633"/>
            <a:ext cx="805723" cy="79573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96921" y="1402365"/>
            <a:ext cx="854867" cy="84427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13422" y="1397697"/>
            <a:ext cx="843154" cy="85360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84355" y="1402610"/>
            <a:ext cx="833448" cy="84378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967802" y="1387408"/>
            <a:ext cx="885158" cy="874185"/>
          </a:xfrm>
          <a:prstGeom prst="rect">
            <a:avLst/>
          </a:prstGeom>
        </p:spPr>
      </p:pic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7482442" y="2342164"/>
            <a:ext cx="185587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CIO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21852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通用产品图标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083807" y="2212888"/>
            <a:ext cx="13928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SSD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磁盘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245197" y="2228371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传统存储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3831662" y="2212888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HDD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磁盘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5730959" y="2204433"/>
            <a:ext cx="14589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网卡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45618" y="4104044"/>
            <a:ext cx="817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虚拟路由器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vRoute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00223" y="411909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堡垒机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57094" y="411909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日志审计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901463" y="4119096"/>
            <a:ext cx="874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网管平台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976363" y="2204433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加密卡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3835" y="4101864"/>
            <a:ext cx="817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虚拟交换机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vSwitch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61726" y="1174097"/>
            <a:ext cx="910427" cy="103033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19626" y="1262439"/>
            <a:ext cx="1177058" cy="87405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01470" y="1319948"/>
            <a:ext cx="1177058" cy="89294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01842" y="1216452"/>
            <a:ext cx="1008132" cy="94151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89914" y="1216452"/>
            <a:ext cx="1008132" cy="94151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744676" y="1203472"/>
            <a:ext cx="972572" cy="90830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408303" y="3185557"/>
            <a:ext cx="893347" cy="760296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76898" y="3221426"/>
            <a:ext cx="1021514" cy="801889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068356" y="3041931"/>
            <a:ext cx="1061258" cy="83308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939505" y="3067798"/>
            <a:ext cx="1047126" cy="821994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7831231" y="3053118"/>
            <a:ext cx="1005401" cy="78923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9758357" y="3051722"/>
            <a:ext cx="1005402" cy="789240"/>
          </a:xfrm>
          <a:prstGeom prst="rect">
            <a:avLst/>
          </a:prstGeom>
        </p:spPr>
      </p:pic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7266041" y="2204433"/>
            <a:ext cx="185587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HBA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卡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1" name="文本框 1"/>
          <p:cNvSpPr txBox="1"/>
          <p:nvPr/>
        </p:nvSpPr>
        <p:spPr>
          <a:xfrm>
            <a:off x="9912244" y="4101864"/>
            <a:ext cx="697627" cy="24622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漏洞扫描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1723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网络、线路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50605" y="1425163"/>
            <a:ext cx="1003488" cy="79573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60874" y="1400895"/>
            <a:ext cx="1064695" cy="84427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41294" y="1396227"/>
            <a:ext cx="1076469" cy="85360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52561" y="1401140"/>
            <a:ext cx="1064077" cy="84378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853266" y="1385938"/>
            <a:ext cx="1102420" cy="874185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486971" y="1396227"/>
            <a:ext cx="1076469" cy="85360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048803" y="1401140"/>
            <a:ext cx="1064077" cy="84378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589988" y="2723925"/>
            <a:ext cx="589223" cy="1036880"/>
          </a:xfrm>
          <a:prstGeom prst="rect">
            <a:avLst/>
          </a:prstGeom>
        </p:spPr>
      </p:pic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4956660" y="3857813"/>
            <a:ext cx="185587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无线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Text Box 33"/>
          <p:cNvSpPr txBox="1">
            <a:spLocks noChangeArrowheads="1"/>
          </p:cNvSpPr>
          <p:nvPr/>
        </p:nvSpPr>
        <p:spPr bwMode="auto">
          <a:xfrm>
            <a:off x="6651221" y="3862516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无线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741141" y="3048214"/>
            <a:ext cx="1326670" cy="452273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8468940" y="2850266"/>
            <a:ext cx="1094500" cy="85360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9994721" y="2798303"/>
            <a:ext cx="1172239" cy="905569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633774" y="3003146"/>
            <a:ext cx="4553040" cy="3054866"/>
          </a:xfrm>
          <a:prstGeom prst="rect">
            <a:avLst/>
          </a:prstGeom>
        </p:spPr>
      </p:pic>
      <p:grpSp>
        <p:nvGrpSpPr>
          <p:cNvPr id="6" name="组 5"/>
          <p:cNvGrpSpPr/>
          <p:nvPr/>
        </p:nvGrpSpPr>
        <p:grpSpPr>
          <a:xfrm>
            <a:off x="5501880" y="4463765"/>
            <a:ext cx="5825666" cy="601249"/>
            <a:chOff x="5501880" y="4463765"/>
            <a:chExt cx="5825666" cy="601249"/>
          </a:xfrm>
        </p:grpSpPr>
        <p:sp>
          <p:nvSpPr>
            <p:cNvPr id="20" name="Text Box 11"/>
            <p:cNvSpPr txBox="1">
              <a:spLocks noChangeArrowheads="1"/>
            </p:cNvSpPr>
            <p:nvPr/>
          </p:nvSpPr>
          <p:spPr bwMode="auto">
            <a:xfrm>
              <a:off x="5501880" y="4818793"/>
              <a:ext cx="2217168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每张图中线形粗细不超过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种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8" name="Text Box 11"/>
            <p:cNvSpPr txBox="1">
              <a:spLocks noChangeArrowheads="1"/>
            </p:cNvSpPr>
            <p:nvPr/>
          </p:nvSpPr>
          <p:spPr bwMode="auto">
            <a:xfrm>
              <a:off x="5606734" y="4463765"/>
              <a:ext cx="5720812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线路颜色一般为红、绿、蓝、灰四色。需要特别突出的使用红色表示，无需特别突出的使用灰色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679514" y="4569753"/>
              <a:ext cx="45719" cy="45719"/>
            </a:xfrm>
            <a:prstGeom prst="rect">
              <a:avLst/>
            </a:prstGeom>
            <a:solidFill>
              <a:srgbClr val="0139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5679514" y="4919043"/>
              <a:ext cx="45719" cy="45719"/>
            </a:xfrm>
            <a:prstGeom prst="rect">
              <a:avLst/>
            </a:prstGeom>
            <a:solidFill>
              <a:srgbClr val="0139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【信锐拓扑】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 marL="0" indent="0" algn="l">
              <a:buNone/>
            </a:pPr>
            <a:r>
              <a:rPr lang="zh-CN" altLang="en-US" sz="1400" b="1">
                <a:sym typeface="+mn-ea"/>
              </a:rPr>
              <a:t>使用须知：</a:t>
            </a:r>
            <a:endParaRPr lang="zh-CN" altLang="en-US" sz="1400" b="1"/>
          </a:p>
          <a:p>
            <a:pPr marL="0" indent="0" algn="l">
              <a:buNone/>
            </a:pPr>
            <a:r>
              <a:rPr lang="en-US" altLang="zh-CN" sz="1400">
                <a:sym typeface="+mn-ea"/>
              </a:rPr>
              <a:t>1</a:t>
            </a:r>
            <a:r>
              <a:rPr lang="zh-CN" altLang="en-US" sz="1400">
                <a:sym typeface="+mn-ea"/>
              </a:rPr>
              <a:t>、电脑安装</a:t>
            </a:r>
            <a:r>
              <a:rPr lang="en-US" altLang="zh-CN" sz="1400">
                <a:sym typeface="+mn-ea"/>
              </a:rPr>
              <a:t>“</a:t>
            </a:r>
            <a:r>
              <a:rPr lang="zh-CN" altLang="en-US" sz="1400">
                <a:sym typeface="+mn-ea"/>
              </a:rPr>
              <a:t>微软雅黑</a:t>
            </a:r>
            <a:r>
              <a:rPr lang="en-US" altLang="zh-CN" sz="1400">
                <a:sym typeface="+mn-ea"/>
              </a:rPr>
              <a:t>”</a:t>
            </a:r>
            <a:r>
              <a:rPr lang="zh-CN" altLang="en-US" sz="1400">
                <a:sym typeface="+mn-ea"/>
              </a:rPr>
              <a:t>字体。一般是系统自带的，注意只能使用</a:t>
            </a:r>
            <a:r>
              <a:rPr lang="en-US" altLang="zh-CN" sz="1400">
                <a:sym typeface="+mn-ea"/>
              </a:rPr>
              <a:t>“</a:t>
            </a:r>
            <a:r>
              <a:rPr lang="zh-CN" altLang="en-US" sz="1400">
                <a:sym typeface="+mn-ea"/>
              </a:rPr>
              <a:t>微软雅黑</a:t>
            </a:r>
            <a:r>
              <a:rPr lang="en-US" altLang="zh-CN" sz="1400">
                <a:sym typeface="+mn-ea"/>
              </a:rPr>
              <a:t>”</a:t>
            </a:r>
            <a:r>
              <a:rPr lang="zh-CN" altLang="en-US" sz="1400">
                <a:sym typeface="+mn-ea"/>
              </a:rPr>
              <a:t>四个字的字体名字，不能用</a:t>
            </a:r>
            <a:r>
              <a:rPr lang="en-US" altLang="zh-CN" sz="1400">
                <a:sym typeface="+mn-ea"/>
              </a:rPr>
              <a:t>“</a:t>
            </a:r>
            <a:r>
              <a:rPr lang="zh-CN" altLang="en-US" sz="1400">
                <a:sym typeface="+mn-ea"/>
              </a:rPr>
              <a:t>微软雅黑</a:t>
            </a:r>
            <a:r>
              <a:rPr lang="en-US" altLang="zh-CN" sz="1400">
                <a:sym typeface="+mn-ea"/>
              </a:rPr>
              <a:t>light”“</a:t>
            </a:r>
            <a:r>
              <a:rPr lang="zh-CN" altLang="en-US" sz="1400">
                <a:sym typeface="+mn-ea"/>
              </a:rPr>
              <a:t>微软雅黑正文</a:t>
            </a:r>
            <a:r>
              <a:rPr lang="en-US" altLang="zh-CN" sz="1400">
                <a:sym typeface="+mn-ea"/>
              </a:rPr>
              <a:t>”</a:t>
            </a:r>
            <a:r>
              <a:rPr lang="zh-CN" altLang="en-US" sz="1400">
                <a:sym typeface="+mn-ea"/>
              </a:rPr>
              <a:t>等有其他前后缀名称的</a:t>
            </a:r>
            <a:endParaRPr lang="en-US" altLang="zh-CN" sz="1400"/>
          </a:p>
          <a:p>
            <a:pPr marL="0" indent="0" algn="l">
              <a:buNone/>
            </a:pPr>
            <a:r>
              <a:rPr lang="en-US" altLang="zh-CN" sz="1400">
                <a:sym typeface="+mn-ea"/>
              </a:rPr>
              <a:t>2</a:t>
            </a:r>
            <a:r>
              <a:rPr lang="zh-CN" altLang="en-US" sz="1400">
                <a:sym typeface="+mn-ea"/>
              </a:rPr>
              <a:t>、本拓扑图标分为：深色版（适合浅色</a:t>
            </a:r>
            <a:r>
              <a:rPr lang="en-US" altLang="zh-CN" sz="1400">
                <a:sym typeface="+mn-ea"/>
              </a:rPr>
              <a:t>ppt</a:t>
            </a:r>
            <a:r>
              <a:rPr lang="zh-CN" altLang="en-US" sz="1400">
                <a:sym typeface="+mn-ea"/>
              </a:rPr>
              <a:t>）、白色版（适合深色</a:t>
            </a:r>
            <a:r>
              <a:rPr lang="en-US" altLang="zh-CN" sz="1400">
                <a:sym typeface="+mn-ea"/>
              </a:rPr>
              <a:t>ppt</a:t>
            </a:r>
            <a:r>
              <a:rPr lang="zh-CN" altLang="en-US" sz="1400">
                <a:sym typeface="+mn-ea"/>
              </a:rPr>
              <a:t>）请自由选择。</a:t>
            </a:r>
            <a:endParaRPr lang="en-US" altLang="zh-CN" sz="1400"/>
          </a:p>
          <a:p>
            <a:pPr marL="0" indent="0" algn="l">
              <a:buNone/>
            </a:pPr>
            <a:endParaRPr lang="en-US" altLang="zh-CN" sz="1400"/>
          </a:p>
          <a:p>
            <a:pPr marL="0" indent="0" algn="l">
              <a:buNone/>
            </a:pPr>
            <a:endParaRPr lang="en-US" altLang="zh-CN" sz="900"/>
          </a:p>
          <a:p>
            <a:pPr marL="0" indent="0" algn="l">
              <a:buNone/>
            </a:pPr>
            <a:endParaRPr lang="en-US" altLang="zh-CN" sz="900"/>
          </a:p>
          <a:p>
            <a:pPr marL="0" indent="0" algn="l">
              <a:buNone/>
            </a:pPr>
            <a:endParaRPr lang="en-US" altLang="zh-CN" sz="900"/>
          </a:p>
          <a:p>
            <a:pPr marL="0" indent="0" algn="l">
              <a:buNone/>
            </a:pPr>
            <a:endParaRPr lang="en-US" altLang="zh-CN" sz="900"/>
          </a:p>
          <a:p>
            <a:pPr marL="0" indent="0" algn="l">
              <a:buNone/>
            </a:pPr>
            <a:endParaRPr lang="en-US" altLang="zh-CN" sz="900"/>
          </a:p>
          <a:p>
            <a:pPr marL="0" indent="0" algn="l">
              <a:buNone/>
            </a:pPr>
            <a:endParaRPr lang="en-US" altLang="zh-CN" sz="900"/>
          </a:p>
          <a:p>
            <a:pPr marL="0" indent="0" algn="l">
              <a:buNone/>
            </a:pPr>
            <a:endParaRPr lang="en-US" altLang="zh-CN" sz="900"/>
          </a:p>
          <a:p>
            <a:pPr marL="0" indent="0" algn="l">
              <a:buNone/>
            </a:pPr>
            <a:endParaRPr lang="en-US" altLang="zh-CN" sz="900"/>
          </a:p>
          <a:p>
            <a:pPr marL="0" indent="0" algn="l">
              <a:buNone/>
            </a:pPr>
            <a:r>
              <a:rPr lang="en-US" altLang="zh-CN" sz="900">
                <a:sym typeface="+mn-ea"/>
              </a:rPr>
              <a:t>————————</a:t>
            </a:r>
            <a:endParaRPr lang="zh-CN" altLang="en-US" sz="900"/>
          </a:p>
          <a:p>
            <a:pPr marL="0" indent="0" algn="l">
              <a:buNone/>
            </a:pPr>
            <a:r>
              <a:rPr lang="zh-CN" altLang="en-US" sz="900" b="1">
                <a:sym typeface="+mn-ea"/>
              </a:rPr>
              <a:t>更新记录：</a:t>
            </a:r>
            <a:endParaRPr lang="zh-CN" altLang="en-US" sz="900" b="1"/>
          </a:p>
          <a:p>
            <a:pPr marL="0" indent="0" algn="l">
              <a:buNone/>
            </a:pPr>
            <a:r>
              <a:rPr lang="zh-CN" altLang="en-US" sz="900">
                <a:sym typeface="+mn-ea"/>
              </a:rPr>
              <a:t>此版本为</a:t>
            </a:r>
            <a:r>
              <a:rPr lang="en-US" altLang="zh-CN" sz="900">
                <a:sym typeface="+mn-ea"/>
              </a:rPr>
              <a:t>2022</a:t>
            </a:r>
            <a:r>
              <a:rPr lang="zh-CN" altLang="en-US" sz="900">
                <a:sym typeface="+mn-ea"/>
              </a:rPr>
              <a:t>年</a:t>
            </a:r>
            <a:r>
              <a:rPr lang="en-US" altLang="zh-CN" sz="900">
                <a:sym typeface="+mn-ea"/>
              </a:rPr>
              <a:t>5</a:t>
            </a:r>
            <a:r>
              <a:rPr lang="zh-CN" altLang="en-US" sz="900">
                <a:sym typeface="+mn-ea"/>
              </a:rPr>
              <a:t>月</a:t>
            </a:r>
            <a:r>
              <a:rPr lang="en-US" altLang="zh-CN" sz="900">
                <a:sym typeface="+mn-ea"/>
              </a:rPr>
              <a:t>9</a:t>
            </a:r>
            <a:r>
              <a:rPr lang="zh-CN" altLang="en-US" sz="900">
                <a:sym typeface="+mn-ea"/>
              </a:rPr>
              <a:t>日版本，设计师：伙伴</a:t>
            </a:r>
            <a:endParaRPr lang="zh-CN" altLang="en-US" sz="900"/>
          </a:p>
          <a:p>
            <a:pPr marL="0" indent="0">
              <a:buNone/>
            </a:pPr>
            <a:endParaRPr lang="zh-CN" altLang="en-US" sz="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14020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有线产品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7"/>
          <p:cNvSpPr txBox="1">
            <a:spLocks noChangeArrowheads="1"/>
          </p:cNvSpPr>
          <p:nvPr/>
        </p:nvSpPr>
        <p:spPr bwMode="auto">
          <a:xfrm>
            <a:off x="2386618" y="2046632"/>
            <a:ext cx="110282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安视接入交换机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 Box 12"/>
          <p:cNvSpPr txBox="1">
            <a:spLocks noChangeArrowheads="1"/>
          </p:cNvSpPr>
          <p:nvPr/>
        </p:nvSpPr>
        <p:spPr bwMode="auto">
          <a:xfrm>
            <a:off x="642495" y="2046632"/>
            <a:ext cx="93916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网络控制器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 Box 33"/>
          <p:cNvSpPr txBox="1">
            <a:spLocks noChangeArrowheads="1"/>
          </p:cNvSpPr>
          <p:nvPr/>
        </p:nvSpPr>
        <p:spPr bwMode="auto">
          <a:xfrm>
            <a:off x="3914770" y="2046632"/>
            <a:ext cx="110282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安视核心交换机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 Box 11"/>
          <p:cNvSpPr txBox="1">
            <a:spLocks noChangeArrowheads="1"/>
          </p:cNvSpPr>
          <p:nvPr/>
        </p:nvSpPr>
        <p:spPr bwMode="auto">
          <a:xfrm>
            <a:off x="5502168" y="2046632"/>
            <a:ext cx="110282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安视汇聚交换机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689248" y="2046632"/>
            <a:ext cx="1039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安视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POE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7" name="Text Box 11"/>
          <p:cNvSpPr txBox="1">
            <a:spLocks noChangeArrowheads="1"/>
          </p:cNvSpPr>
          <p:nvPr/>
        </p:nvSpPr>
        <p:spPr bwMode="auto">
          <a:xfrm>
            <a:off x="7191914" y="2046632"/>
            <a:ext cx="8418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POE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0679028" y="2046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安视光盒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70901" y="3917465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立方形空白模板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19965" y="5827672"/>
            <a:ext cx="13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盒式安视接入交换机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525099" y="3917465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接入交换机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071703" y="3917465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核心交换机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568708" y="3917465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汇聚交换机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3679825" y="5827672"/>
            <a:ext cx="13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盒式安视核心交换机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7042454" y="5827672"/>
            <a:ext cx="13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盒式安视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POE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7" name="图片 7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4" y="1235973"/>
            <a:ext cx="1313603" cy="483406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996" y="1062749"/>
            <a:ext cx="827043" cy="817197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99" y="2909722"/>
            <a:ext cx="827043" cy="817197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815" y="2870339"/>
            <a:ext cx="915655" cy="895963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875" y="2806341"/>
            <a:ext cx="708894" cy="1023958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039" y="1232693"/>
            <a:ext cx="1313603" cy="483406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40" y="2903222"/>
            <a:ext cx="798671" cy="830197"/>
          </a:xfrm>
          <a:prstGeom prst="rect">
            <a:avLst/>
          </a:prstGeom>
        </p:spPr>
      </p:pic>
      <p:pic>
        <p:nvPicPr>
          <p:cNvPr id="104" name="图片 10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125" y="3076617"/>
            <a:ext cx="1313603" cy="483406"/>
          </a:xfrm>
          <a:prstGeom prst="rect">
            <a:avLst/>
          </a:prstGeom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038" y="3076617"/>
            <a:ext cx="1313603" cy="483406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13" y="3076617"/>
            <a:ext cx="1313603" cy="4834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0490" y="3172126"/>
            <a:ext cx="684803" cy="292388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CN" altLang="en-US" sz="1300" b="1" dirty="0">
                <a:solidFill>
                  <a:srgbClr val="0038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可编辑</a:t>
            </a:r>
            <a:endParaRPr lang="zh-CN" altLang="en-US" sz="1300" b="1" dirty="0">
              <a:solidFill>
                <a:srgbClr val="00389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509" y="1072932"/>
            <a:ext cx="891395" cy="9015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103" y="1005998"/>
            <a:ext cx="720438" cy="10406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708" y="1011558"/>
            <a:ext cx="915656" cy="89596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978" y="1035520"/>
            <a:ext cx="891395" cy="90152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4" y="5132695"/>
            <a:ext cx="1313603" cy="52544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444" y="5132695"/>
            <a:ext cx="1313603" cy="52544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614" y="5132695"/>
            <a:ext cx="1313603" cy="52544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784" y="5132695"/>
            <a:ext cx="1313603" cy="52544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954" y="5132695"/>
            <a:ext cx="1313603" cy="52544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125" y="5132695"/>
            <a:ext cx="1313603" cy="52544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14020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无线产品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Box 7"/>
          <p:cNvSpPr txBox="1">
            <a:spLocks noChangeArrowheads="1"/>
          </p:cNvSpPr>
          <p:nvPr/>
        </p:nvSpPr>
        <p:spPr bwMode="auto">
          <a:xfrm>
            <a:off x="7321807" y="202967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/>
              <a:t>网关无字</a:t>
            </a:r>
            <a:endParaRPr lang="zh-CN" altLang="en-US" sz="1000" dirty="0"/>
          </a:p>
          <a:p>
            <a:endParaRPr lang="zh-CN" altLang="en-US" sz="1000" dirty="0"/>
          </a:p>
        </p:txBody>
      </p:sp>
      <p:sp>
        <p:nvSpPr>
          <p:cNvPr id="85" name="Text Box 12"/>
          <p:cNvSpPr txBox="1">
            <a:spLocks noChangeArrowheads="1"/>
          </p:cNvSpPr>
          <p:nvPr/>
        </p:nvSpPr>
        <p:spPr bwMode="auto">
          <a:xfrm>
            <a:off x="682123" y="2029671"/>
            <a:ext cx="865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>
                <a:cs typeface="微软雅黑" panose="020B0503020204020204" pitchFamily="34" charset="-122"/>
              </a:rPr>
              <a:t>信锐无线</a:t>
            </a:r>
            <a:r>
              <a:rPr lang="en-US" altLang="zh-CN" sz="1000" dirty="0">
                <a:cs typeface="微软雅黑" panose="020B0503020204020204" pitchFamily="34" charset="-122"/>
              </a:rPr>
              <a:t>AP</a:t>
            </a:r>
            <a:endParaRPr lang="en-US" altLang="zh-CN" sz="1000" dirty="0">
              <a:cs typeface="微软雅黑" panose="020B0503020204020204" pitchFamily="34" charset="-122"/>
            </a:endParaRPr>
          </a:p>
          <a:p>
            <a:r>
              <a:rPr lang="zh-CN" altLang="en-US" sz="1000" dirty="0">
                <a:cs typeface="微软雅黑" panose="020B0503020204020204" pitchFamily="34" charset="-122"/>
              </a:rPr>
              <a:t>无字</a:t>
            </a:r>
            <a:endParaRPr lang="en-US" altLang="zh-CN" sz="1000" dirty="0">
              <a:cs typeface="微软雅黑" panose="020B0503020204020204" pitchFamily="34" charset="-122"/>
            </a:endParaRPr>
          </a:p>
        </p:txBody>
      </p:sp>
      <p:sp>
        <p:nvSpPr>
          <p:cNvPr id="86" name="Text Box 33"/>
          <p:cNvSpPr txBox="1">
            <a:spLocks noChangeArrowheads="1"/>
          </p:cNvSpPr>
          <p:nvPr/>
        </p:nvSpPr>
        <p:spPr bwMode="auto">
          <a:xfrm>
            <a:off x="553883" y="3925922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>
                <a:cs typeface="微软雅黑" panose="020B0503020204020204" pitchFamily="34" charset="-122"/>
              </a:rPr>
              <a:t>信锐室内面板</a:t>
            </a:r>
            <a:r>
              <a:rPr lang="en-US" altLang="zh-CN" sz="1000" dirty="0">
                <a:cs typeface="微软雅黑" panose="020B0503020204020204" pitchFamily="34" charset="-122"/>
              </a:rPr>
              <a:t>AP</a:t>
            </a:r>
            <a:endParaRPr lang="en-US" altLang="zh-CN" sz="1000" dirty="0">
              <a:cs typeface="微软雅黑" panose="020B0503020204020204" pitchFamily="34" charset="-122"/>
            </a:endParaRPr>
          </a:p>
          <a:p>
            <a:r>
              <a:rPr lang="zh-CN" altLang="en-US" sz="1000" dirty="0">
                <a:cs typeface="微软雅黑" panose="020B0503020204020204" pitchFamily="34" charset="-122"/>
              </a:rPr>
              <a:t>无字</a:t>
            </a:r>
            <a:endParaRPr lang="zh-CN" altLang="en-US" sz="1000" dirty="0">
              <a:cs typeface="微软雅黑" panose="020B0503020204020204" pitchFamily="34" charset="-122"/>
            </a:endParaRPr>
          </a:p>
        </p:txBody>
      </p:sp>
      <p:sp>
        <p:nvSpPr>
          <p:cNvPr id="87" name="Text Box 11"/>
          <p:cNvSpPr txBox="1">
            <a:spLocks noChangeArrowheads="1"/>
          </p:cNvSpPr>
          <p:nvPr/>
        </p:nvSpPr>
        <p:spPr bwMode="auto">
          <a:xfrm>
            <a:off x="7232937" y="3901271"/>
            <a:ext cx="9044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>
                <a:cs typeface="微软雅黑" panose="020B0503020204020204" pitchFamily="34" charset="-122"/>
              </a:rPr>
              <a:t>信锐室外</a:t>
            </a:r>
            <a:r>
              <a:rPr lang="en-US" altLang="zh-CN" sz="1000" dirty="0">
                <a:cs typeface="微软雅黑" panose="020B0503020204020204" pitchFamily="34" charset="-122"/>
              </a:rPr>
              <a:t>AP </a:t>
            </a:r>
            <a:endParaRPr lang="zh-CN" altLang="en-US" sz="1000" dirty="0">
              <a:cs typeface="微软雅黑" panose="020B0503020204020204" pitchFamily="34" charset="-122"/>
            </a:endParaRPr>
          </a:p>
        </p:txBody>
      </p:sp>
      <p:sp>
        <p:nvSpPr>
          <p:cNvPr id="154" name="Text Box 12"/>
          <p:cNvSpPr txBox="1">
            <a:spLocks noChangeArrowheads="1"/>
          </p:cNvSpPr>
          <p:nvPr/>
        </p:nvSpPr>
        <p:spPr bwMode="auto">
          <a:xfrm>
            <a:off x="2366237" y="2029671"/>
            <a:ext cx="865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>
                <a:cs typeface="微软雅黑" panose="020B0503020204020204" pitchFamily="34" charset="-122"/>
              </a:rPr>
              <a:t>信锐无线</a:t>
            </a:r>
            <a:r>
              <a:rPr lang="en-US" altLang="zh-CN" sz="1000" dirty="0">
                <a:cs typeface="微软雅黑" panose="020B0503020204020204" pitchFamily="34" charset="-122"/>
              </a:rPr>
              <a:t>AP</a:t>
            </a:r>
            <a:endParaRPr lang="en-US" altLang="zh-CN" sz="1000" dirty="0">
              <a:cs typeface="微软雅黑" panose="020B0503020204020204" pitchFamily="34" charset="-122"/>
            </a:endParaRPr>
          </a:p>
          <a:p>
            <a:r>
              <a:rPr lang="zh-CN" altLang="en-US" sz="1000" dirty="0">
                <a:cs typeface="微软雅黑" panose="020B0503020204020204" pitchFamily="34" charset="-122"/>
              </a:rPr>
              <a:t>通用</a:t>
            </a:r>
            <a:endParaRPr lang="en-US" altLang="zh-CN" sz="1000" dirty="0">
              <a:cs typeface="微软雅黑" panose="020B0503020204020204" pitchFamily="34" charset="-122"/>
            </a:endParaRPr>
          </a:p>
        </p:txBody>
      </p:sp>
      <p:sp>
        <p:nvSpPr>
          <p:cNvPr id="156" name="Text Box 12"/>
          <p:cNvSpPr txBox="1">
            <a:spLocks noChangeArrowheads="1"/>
          </p:cNvSpPr>
          <p:nvPr/>
        </p:nvSpPr>
        <p:spPr bwMode="auto">
          <a:xfrm>
            <a:off x="3989185" y="2029671"/>
            <a:ext cx="865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>
                <a:cs typeface="微软雅黑" panose="020B0503020204020204" pitchFamily="34" charset="-122"/>
              </a:rPr>
              <a:t>信锐无线</a:t>
            </a:r>
            <a:r>
              <a:rPr lang="en-US" altLang="zh-CN" sz="1000" dirty="0">
                <a:cs typeface="微软雅黑" panose="020B0503020204020204" pitchFamily="34" charset="-122"/>
              </a:rPr>
              <a:t>AP</a:t>
            </a:r>
            <a:endParaRPr lang="en-US" altLang="zh-CN" sz="1000" dirty="0">
              <a:cs typeface="微软雅黑" panose="020B0503020204020204" pitchFamily="34" charset="-122"/>
            </a:endParaRPr>
          </a:p>
          <a:p>
            <a:r>
              <a:rPr lang="zh-CN" altLang="en-US" sz="1000" dirty="0">
                <a:cs typeface="微软雅黑" panose="020B0503020204020204" pitchFamily="34" charset="-122"/>
              </a:rPr>
              <a:t>室内吸顶</a:t>
            </a:r>
            <a:endParaRPr lang="en-US" altLang="zh-CN" sz="1000" dirty="0">
              <a:cs typeface="微软雅黑" panose="020B0503020204020204" pitchFamily="34" charset="-122"/>
            </a:endParaRPr>
          </a:p>
        </p:txBody>
      </p:sp>
      <p:sp>
        <p:nvSpPr>
          <p:cNvPr id="160" name="Text Box 33"/>
          <p:cNvSpPr txBox="1">
            <a:spLocks noChangeArrowheads="1"/>
          </p:cNvSpPr>
          <p:nvPr/>
        </p:nvSpPr>
        <p:spPr bwMode="auto">
          <a:xfrm>
            <a:off x="2843475" y="391119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>
                <a:cs typeface="微软雅黑" panose="020B0503020204020204" pitchFamily="34" charset="-122"/>
              </a:rPr>
              <a:t>信锐室内面板</a:t>
            </a:r>
            <a:r>
              <a:rPr lang="en-US" altLang="zh-CN" sz="1000" dirty="0">
                <a:cs typeface="微软雅黑" panose="020B0503020204020204" pitchFamily="34" charset="-122"/>
              </a:rPr>
              <a:t>AP</a:t>
            </a:r>
            <a:endParaRPr lang="en-US" altLang="zh-CN" sz="1000" dirty="0">
              <a:cs typeface="微软雅黑" panose="020B0503020204020204" pitchFamily="34" charset="-122"/>
            </a:endParaRPr>
          </a:p>
          <a:p>
            <a:r>
              <a:rPr lang="zh-CN" altLang="en-US" sz="1000" dirty="0">
                <a:cs typeface="微软雅黑" panose="020B0503020204020204" pitchFamily="34" charset="-122"/>
              </a:rPr>
              <a:t>通用</a:t>
            </a:r>
            <a:endParaRPr lang="en-US" altLang="zh-CN" sz="1000" dirty="0">
              <a:cs typeface="微软雅黑" panose="020B0503020204020204" pitchFamily="34" charset="-122"/>
            </a:endParaRPr>
          </a:p>
        </p:txBody>
      </p:sp>
      <p:sp>
        <p:nvSpPr>
          <p:cNvPr id="166" name="Text Box 11"/>
          <p:cNvSpPr txBox="1">
            <a:spLocks noChangeArrowheads="1"/>
          </p:cNvSpPr>
          <p:nvPr/>
        </p:nvSpPr>
        <p:spPr bwMode="auto">
          <a:xfrm>
            <a:off x="8886107" y="3901271"/>
            <a:ext cx="865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>
                <a:cs typeface="微软雅黑" panose="020B0503020204020204" pitchFamily="34" charset="-122"/>
              </a:rPr>
              <a:t>信锐室外</a:t>
            </a:r>
            <a:r>
              <a:rPr lang="en-US" altLang="zh-CN" sz="1000" dirty="0">
                <a:cs typeface="微软雅黑" panose="020B0503020204020204" pitchFamily="34" charset="-122"/>
              </a:rPr>
              <a:t>AP</a:t>
            </a:r>
            <a:endParaRPr lang="en-US" altLang="zh-CN" sz="1000" dirty="0">
              <a:cs typeface="微软雅黑" panose="020B0503020204020204" pitchFamily="34" charset="-122"/>
            </a:endParaRPr>
          </a:p>
          <a:p>
            <a:r>
              <a:rPr lang="en-US" altLang="zh-CN" sz="1000" dirty="0">
                <a:cs typeface="微软雅黑" panose="020B0503020204020204" pitchFamily="34" charset="-122"/>
              </a:rPr>
              <a:t>Wi-Fi6</a:t>
            </a:r>
            <a:endParaRPr lang="zh-CN" altLang="en-US" sz="1000" dirty="0">
              <a:cs typeface="微软雅黑" panose="020B0503020204020204" pitchFamily="34" charset="-122"/>
            </a:endParaRPr>
          </a:p>
        </p:txBody>
      </p:sp>
      <p:sp>
        <p:nvSpPr>
          <p:cNvPr id="32" name="Text Box 7"/>
          <p:cNvSpPr txBox="1">
            <a:spLocks noChangeArrowheads="1"/>
          </p:cNvSpPr>
          <p:nvPr/>
        </p:nvSpPr>
        <p:spPr bwMode="auto">
          <a:xfrm>
            <a:off x="8939604" y="2029671"/>
            <a:ext cx="9298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1000" dirty="0">
                <a:cs typeface="微软雅黑" panose="020B0503020204020204" pitchFamily="34" charset="-122"/>
              </a:rPr>
              <a:t>IoT</a:t>
            </a:r>
            <a:r>
              <a:rPr lang="zh-CN" altLang="en-US" sz="1000" dirty="0">
                <a:cs typeface="微软雅黑" panose="020B0503020204020204" pitchFamily="34" charset="-122"/>
              </a:rPr>
              <a:t>网关</a:t>
            </a:r>
            <a:endParaRPr lang="zh-CN" altLang="en-US" sz="1000" dirty="0">
              <a:cs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75858" y="5866334"/>
            <a:ext cx="1241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智多星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DRU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5" name="Text Box 11"/>
          <p:cNvSpPr txBox="1">
            <a:spLocks noChangeArrowheads="1"/>
          </p:cNvSpPr>
          <p:nvPr/>
        </p:nvSpPr>
        <p:spPr bwMode="auto">
          <a:xfrm>
            <a:off x="10465403" y="3901271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1000" dirty="0"/>
              <a:t>Turbo Sense</a:t>
            </a:r>
            <a:endParaRPr lang="en-US" altLang="zh-CN" sz="1000" dirty="0"/>
          </a:p>
        </p:txBody>
      </p:sp>
      <p:sp>
        <p:nvSpPr>
          <p:cNvPr id="66" name="Text Box 11"/>
          <p:cNvSpPr txBox="1">
            <a:spLocks noChangeArrowheads="1"/>
          </p:cNvSpPr>
          <p:nvPr/>
        </p:nvSpPr>
        <p:spPr bwMode="auto">
          <a:xfrm>
            <a:off x="766281" y="586633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000" dirty="0"/>
              <a:t>工业网关</a:t>
            </a:r>
            <a:endParaRPr lang="zh-CN" altLang="en-US" sz="1000" dirty="0"/>
          </a:p>
        </p:txBody>
      </p:sp>
      <p:sp>
        <p:nvSpPr>
          <p:cNvPr id="67" name="Text Box 11"/>
          <p:cNvSpPr txBox="1">
            <a:spLocks noChangeArrowheads="1"/>
          </p:cNvSpPr>
          <p:nvPr/>
        </p:nvSpPr>
        <p:spPr bwMode="auto">
          <a:xfrm>
            <a:off x="1763117" y="5866334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000" dirty="0"/>
              <a:t>带天线的室内设备</a:t>
            </a:r>
            <a:endParaRPr lang="zh-CN" altLang="en-US" sz="1000" dirty="0"/>
          </a:p>
        </p:txBody>
      </p:sp>
      <p:sp>
        <p:nvSpPr>
          <p:cNvPr id="69" name="文本框 68"/>
          <p:cNvSpPr txBox="1"/>
          <p:nvPr/>
        </p:nvSpPr>
        <p:spPr>
          <a:xfrm>
            <a:off x="4629146" y="5866334"/>
            <a:ext cx="10078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智多星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CRU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0" name="Text Box 11"/>
          <p:cNvSpPr txBox="1">
            <a:spLocks noChangeArrowheads="1"/>
          </p:cNvSpPr>
          <p:nvPr/>
        </p:nvSpPr>
        <p:spPr bwMode="auto">
          <a:xfrm>
            <a:off x="6605235" y="5866334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1000" dirty="0"/>
              <a:t>SFG</a:t>
            </a:r>
            <a:endParaRPr lang="en-US" altLang="zh-CN" sz="1000" dirty="0"/>
          </a:p>
        </p:txBody>
      </p:sp>
      <p:sp>
        <p:nvSpPr>
          <p:cNvPr id="71" name="Text Box 11"/>
          <p:cNvSpPr txBox="1">
            <a:spLocks noChangeArrowheads="1"/>
          </p:cNvSpPr>
          <p:nvPr/>
        </p:nvSpPr>
        <p:spPr bwMode="auto">
          <a:xfrm>
            <a:off x="8293232" y="5866334"/>
            <a:ext cx="5004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1000" dirty="0"/>
              <a:t>NMC</a:t>
            </a:r>
            <a:endParaRPr lang="en-US" altLang="zh-CN" sz="1000" dirty="0"/>
          </a:p>
        </p:txBody>
      </p:sp>
      <p:sp>
        <p:nvSpPr>
          <p:cNvPr id="72" name="Text Box 11"/>
          <p:cNvSpPr txBox="1">
            <a:spLocks noChangeArrowheads="1"/>
          </p:cNvSpPr>
          <p:nvPr/>
        </p:nvSpPr>
        <p:spPr bwMode="auto">
          <a:xfrm>
            <a:off x="9598718" y="5866334"/>
            <a:ext cx="753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000" dirty="0">
                <a:cs typeface="微软雅黑" panose="020B0503020204020204" pitchFamily="34" charset="-122"/>
              </a:rPr>
              <a:t>软件</a:t>
            </a:r>
            <a:r>
              <a:rPr lang="en-US" altLang="zh-CN" sz="1000" dirty="0">
                <a:cs typeface="微软雅黑" panose="020B0503020204020204" pitchFamily="34" charset="-122"/>
              </a:rPr>
              <a:t>-</a:t>
            </a:r>
            <a:r>
              <a:rPr lang="zh-CN" altLang="en-US" sz="1000" dirty="0">
                <a:cs typeface="微软雅黑" panose="020B0503020204020204" pitchFamily="34" charset="-122"/>
              </a:rPr>
              <a:t>空白</a:t>
            </a:r>
            <a:endParaRPr lang="en-US" altLang="zh-CN" sz="1000" dirty="0">
              <a:cs typeface="微软雅黑" panose="020B0503020204020204" pitchFamily="34" charset="-122"/>
            </a:endParaRPr>
          </a:p>
        </p:txBody>
      </p:sp>
      <p:sp>
        <p:nvSpPr>
          <p:cNvPr id="48" name="Text Box 12"/>
          <p:cNvSpPr txBox="1">
            <a:spLocks noChangeArrowheads="1"/>
          </p:cNvSpPr>
          <p:nvPr/>
        </p:nvSpPr>
        <p:spPr bwMode="auto">
          <a:xfrm>
            <a:off x="5673299" y="2029671"/>
            <a:ext cx="865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>
                <a:cs typeface="微软雅黑" panose="020B0503020204020204" pitchFamily="34" charset="-122"/>
              </a:rPr>
              <a:t>信锐无线</a:t>
            </a:r>
            <a:r>
              <a:rPr lang="en-US" altLang="zh-CN" sz="1000" dirty="0">
                <a:cs typeface="微软雅黑" panose="020B0503020204020204" pitchFamily="34" charset="-122"/>
              </a:rPr>
              <a:t>AP</a:t>
            </a:r>
            <a:endParaRPr lang="en-US" altLang="zh-CN" sz="1000" dirty="0">
              <a:cs typeface="微软雅黑" panose="020B0503020204020204" pitchFamily="34" charset="-122"/>
            </a:endParaRPr>
          </a:p>
          <a:p>
            <a:r>
              <a:rPr lang="en-US" altLang="zh-CN" sz="1000" dirty="0">
                <a:cs typeface="微软雅黑" panose="020B0503020204020204" pitchFamily="34" charset="-122"/>
              </a:rPr>
              <a:t>Wi-Fi6</a:t>
            </a:r>
            <a:endParaRPr lang="en-US" altLang="zh-CN" sz="1000" dirty="0">
              <a:cs typeface="微软雅黑" panose="020B0503020204020204" pitchFamily="34" charset="-122"/>
            </a:endParaRPr>
          </a:p>
        </p:txBody>
      </p:sp>
      <p:sp>
        <p:nvSpPr>
          <p:cNvPr id="49" name="Text Box 7"/>
          <p:cNvSpPr txBox="1">
            <a:spLocks noChangeArrowheads="1"/>
          </p:cNvSpPr>
          <p:nvPr/>
        </p:nvSpPr>
        <p:spPr bwMode="auto">
          <a:xfrm>
            <a:off x="10521719" y="2029671"/>
            <a:ext cx="929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>
                <a:cs typeface="微软雅黑" panose="020B0503020204020204" pitchFamily="34" charset="-122"/>
              </a:rPr>
              <a:t>信锐功分</a:t>
            </a:r>
            <a:r>
              <a:rPr lang="en-US" altLang="zh-CN" sz="1000" dirty="0">
                <a:cs typeface="微软雅黑" panose="020B0503020204020204" pitchFamily="34" charset="-122"/>
              </a:rPr>
              <a:t>AP</a:t>
            </a:r>
            <a:endParaRPr lang="en-US" altLang="zh-CN" sz="1000" dirty="0">
              <a:cs typeface="微软雅黑" panose="020B0503020204020204" pitchFamily="34" charset="-122"/>
            </a:endParaRPr>
          </a:p>
          <a:p>
            <a:r>
              <a:rPr lang="zh-CN" altLang="en-US" sz="1000" dirty="0">
                <a:cs typeface="微软雅黑" panose="020B0503020204020204" pitchFamily="34" charset="-122"/>
              </a:rPr>
              <a:t>无字</a:t>
            </a:r>
            <a:endParaRPr lang="zh-CN" altLang="en-US" sz="1000" dirty="0">
              <a:cs typeface="微软雅黑" panose="020B0503020204020204" pitchFamily="34" charset="-122"/>
            </a:endParaRPr>
          </a:p>
        </p:txBody>
      </p:sp>
      <p:sp>
        <p:nvSpPr>
          <p:cNvPr id="57" name="Text Box 33"/>
          <p:cNvSpPr txBox="1">
            <a:spLocks noChangeArrowheads="1"/>
          </p:cNvSpPr>
          <p:nvPr/>
        </p:nvSpPr>
        <p:spPr bwMode="auto">
          <a:xfrm>
            <a:off x="4010644" y="3911199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>
                <a:cs typeface="微软雅黑" panose="020B0503020204020204" pitchFamily="34" charset="-122"/>
              </a:rPr>
              <a:t>信锐室内面板</a:t>
            </a:r>
            <a:r>
              <a:rPr lang="en-US" altLang="zh-CN" sz="1000" dirty="0">
                <a:cs typeface="微软雅黑" panose="020B0503020204020204" pitchFamily="34" charset="-122"/>
              </a:rPr>
              <a:t>AP</a:t>
            </a:r>
            <a:endParaRPr lang="en-US" altLang="zh-CN" sz="1000" dirty="0">
              <a:cs typeface="微软雅黑" panose="020B0503020204020204" pitchFamily="34" charset="-122"/>
            </a:endParaRPr>
          </a:p>
          <a:p>
            <a:r>
              <a:rPr lang="en-US" altLang="zh-CN" sz="1000" dirty="0">
                <a:cs typeface="微软雅黑" panose="020B0503020204020204" pitchFamily="34" charset="-122"/>
              </a:rPr>
              <a:t>Wi-Fi6</a:t>
            </a:r>
            <a:endParaRPr lang="zh-CN" altLang="en-US" sz="1000" dirty="0">
              <a:cs typeface="微软雅黑" panose="020B0503020204020204" pitchFamily="34" charset="-122"/>
            </a:endParaRPr>
          </a:p>
        </p:txBody>
      </p:sp>
      <p:sp>
        <p:nvSpPr>
          <p:cNvPr id="58" name="Text Box 33"/>
          <p:cNvSpPr txBox="1">
            <a:spLocks noChangeArrowheads="1"/>
          </p:cNvSpPr>
          <p:nvPr/>
        </p:nvSpPr>
        <p:spPr bwMode="auto">
          <a:xfrm>
            <a:off x="5375532" y="3911199"/>
            <a:ext cx="11608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>
                <a:cs typeface="微软雅黑" panose="020B0503020204020204" pitchFamily="34" charset="-122"/>
              </a:rPr>
              <a:t>信锐室外</a:t>
            </a:r>
            <a:r>
              <a:rPr lang="en-US" altLang="zh-CN" sz="1000" dirty="0">
                <a:cs typeface="微软雅黑" panose="020B0503020204020204" pitchFamily="34" charset="-122"/>
              </a:rPr>
              <a:t>AP</a:t>
            </a:r>
            <a:r>
              <a:rPr lang="zh-CN" altLang="en-US" sz="1000" dirty="0">
                <a:cs typeface="微软雅黑" panose="020B0503020204020204" pitchFamily="34" charset="-122"/>
              </a:rPr>
              <a:t>无字</a:t>
            </a:r>
            <a:r>
              <a:rPr lang="en-US" altLang="zh-CN" sz="1000" dirty="0">
                <a:cs typeface="微软雅黑" panose="020B0503020204020204" pitchFamily="34" charset="-122"/>
              </a:rPr>
              <a:t> </a:t>
            </a:r>
            <a:endParaRPr lang="zh-CN" altLang="en-US" sz="1000" dirty="0">
              <a:cs typeface="微软雅黑" panose="020B0503020204020204" pitchFamily="34" charset="-122"/>
            </a:endParaRPr>
          </a:p>
        </p:txBody>
      </p:sp>
      <p:sp>
        <p:nvSpPr>
          <p:cNvPr id="59" name="Text Box 33"/>
          <p:cNvSpPr txBox="1">
            <a:spLocks noChangeArrowheads="1"/>
          </p:cNvSpPr>
          <p:nvPr/>
        </p:nvSpPr>
        <p:spPr bwMode="auto">
          <a:xfrm>
            <a:off x="1710856" y="3925922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>
                <a:cs typeface="微软雅黑" panose="020B0503020204020204" pitchFamily="34" charset="-122"/>
              </a:rPr>
              <a:t>信锐室内面板</a:t>
            </a:r>
            <a:r>
              <a:rPr lang="en-US" altLang="zh-CN" sz="1000" dirty="0">
                <a:cs typeface="微软雅黑" panose="020B0503020204020204" pitchFamily="34" charset="-122"/>
              </a:rPr>
              <a:t>AP</a:t>
            </a:r>
            <a:endParaRPr lang="en-US" altLang="zh-CN" sz="1000" dirty="0">
              <a:cs typeface="微软雅黑" panose="020B0503020204020204" pitchFamily="34" charset="-122"/>
            </a:endParaRPr>
          </a:p>
          <a:p>
            <a:r>
              <a:rPr lang="zh-CN" altLang="en-US" sz="1000" dirty="0">
                <a:cs typeface="微软雅黑" panose="020B0503020204020204" pitchFamily="34" charset="-122"/>
              </a:rPr>
              <a:t>无字</a:t>
            </a:r>
            <a:endParaRPr lang="zh-CN" altLang="en-US" sz="1000" dirty="0">
              <a:cs typeface="微软雅黑" panose="020B0503020204020204" pitchFamily="34" charset="-122"/>
            </a:endParaRPr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10401581" y="5866889"/>
            <a:ext cx="131635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1000" dirty="0"/>
              <a:t>Turbo Sense</a:t>
            </a:r>
            <a:r>
              <a:rPr lang="zh-CN" altLang="en-US" sz="1000" dirty="0"/>
              <a:t>的符号</a:t>
            </a:r>
            <a:endParaRPr lang="zh-CN" altLang="en-US" sz="1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628" y="1299082"/>
            <a:ext cx="1089694" cy="4670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408" y="2914489"/>
            <a:ext cx="1177257" cy="53511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718" y="1299082"/>
            <a:ext cx="1089694" cy="46701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423" y="1299082"/>
            <a:ext cx="1089694" cy="46701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13" y="1299082"/>
            <a:ext cx="1079966" cy="46701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65" y="2914489"/>
            <a:ext cx="1177257" cy="535117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651" y="2914489"/>
            <a:ext cx="1177257" cy="535117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72" y="2812329"/>
            <a:ext cx="710248" cy="739436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931" y="2812329"/>
            <a:ext cx="710248" cy="739436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697" y="2812329"/>
            <a:ext cx="710248" cy="739436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407" y="1128817"/>
            <a:ext cx="817272" cy="807542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055" y="1308812"/>
            <a:ext cx="1216177" cy="447553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73" y="4832598"/>
            <a:ext cx="631176" cy="946764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564" y="4922428"/>
            <a:ext cx="1154967" cy="767105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146" y="4812497"/>
            <a:ext cx="569404" cy="986967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165" y="5082204"/>
            <a:ext cx="1216177" cy="447553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49" y="5082204"/>
            <a:ext cx="1216177" cy="447553"/>
          </a:xfrm>
          <a:prstGeom prst="rect">
            <a:avLst/>
          </a:prstGeom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957" y="5082204"/>
            <a:ext cx="1216177" cy="447553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7323506" y="1273505"/>
            <a:ext cx="723275" cy="307777"/>
          </a:xfrm>
          <a:prstGeom prst="rect">
            <a:avLst/>
          </a:prstGeom>
          <a:noFill/>
          <a:scene3d>
            <a:camera prst="isometricOffAxis1Top">
              <a:rot lat="18937474" lon="3249926" rev="18948000"/>
            </a:camera>
            <a:lightRig rig="threePt" dir="t"/>
          </a:scene3d>
          <a:sp3d/>
        </p:spPr>
        <p:txBody>
          <a:bodyPr wrap="none" rtlCol="0">
            <a:spAutoFit/>
            <a:scene3d>
              <a:camera prst="isometricOffAxis2Top">
                <a:rot lat="18867562" lon="2346332" rev="19687462"/>
              </a:camera>
              <a:lightRig rig="threePt" dir="t"/>
            </a:scene3d>
          </a:bodyPr>
          <a:lstStyle/>
          <a:p>
            <a:r>
              <a:rPr lang="zh-CN" altLang="en-US" sz="1400" b="1" dirty="0">
                <a:solidFill>
                  <a:srgbClr val="0038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可编辑</a:t>
            </a:r>
            <a:endParaRPr lang="zh-CN" altLang="en-US" sz="1400" b="1" dirty="0">
              <a:solidFill>
                <a:srgbClr val="00389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0575138" y="1386394"/>
            <a:ext cx="728898" cy="292388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1300" b="1" dirty="0">
                <a:solidFill>
                  <a:srgbClr val="0038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可编辑</a:t>
            </a:r>
            <a:endParaRPr lang="zh-CN" altLang="en-US" sz="1300" b="1" dirty="0">
              <a:solidFill>
                <a:srgbClr val="00389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17203" y="2841393"/>
            <a:ext cx="569387" cy="246221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none" rtlCol="0">
            <a:spAutoFit/>
            <a:scene3d>
              <a:camera prst="obliqueTopRight"/>
              <a:lightRig rig="threePt" dir="t"/>
            </a:scene3d>
          </a:bodyPr>
          <a:lstStyle/>
          <a:p>
            <a:r>
              <a:rPr lang="zh-CN" altLang="en-US" sz="1000" b="1" dirty="0">
                <a:solidFill>
                  <a:srgbClr val="0038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可编辑</a:t>
            </a:r>
            <a:endParaRPr lang="zh-CN" altLang="en-US" sz="1000" b="1" dirty="0">
              <a:solidFill>
                <a:srgbClr val="00389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79171" y="1267122"/>
            <a:ext cx="723275" cy="307777"/>
          </a:xfrm>
          <a:prstGeom prst="rect">
            <a:avLst/>
          </a:prstGeom>
          <a:noFill/>
          <a:scene3d>
            <a:camera prst="isometricOffAxis1Top">
              <a:rot lat="18937474" lon="3249926" rev="18948000"/>
            </a:camera>
            <a:lightRig rig="threePt" dir="t"/>
          </a:scene3d>
          <a:sp3d/>
        </p:spPr>
        <p:txBody>
          <a:bodyPr wrap="none" rtlCol="0">
            <a:spAutoFit/>
            <a:scene3d>
              <a:camera prst="isometricOffAxis2Top">
                <a:rot lat="18867562" lon="2346332" rev="19687462"/>
              </a:camera>
              <a:lightRig rig="threePt" dir="t"/>
            </a:scene3d>
          </a:bodyPr>
          <a:lstStyle/>
          <a:p>
            <a:r>
              <a:rPr lang="zh-CN" altLang="en-US" sz="1400" b="1" dirty="0">
                <a:solidFill>
                  <a:srgbClr val="0038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可编辑</a:t>
            </a:r>
            <a:endParaRPr lang="zh-CN" altLang="en-US" sz="1400" b="1" dirty="0">
              <a:solidFill>
                <a:srgbClr val="00389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637156" y="2904761"/>
            <a:ext cx="723275" cy="307777"/>
          </a:xfrm>
          <a:prstGeom prst="rect">
            <a:avLst/>
          </a:prstGeom>
          <a:noFill/>
          <a:scene3d>
            <a:camera prst="isometricOffAxis1Top">
              <a:rot lat="18937474" lon="3249926" rev="18948000"/>
            </a:camera>
            <a:lightRig rig="threePt" dir="t"/>
          </a:scene3d>
          <a:sp3d/>
        </p:spPr>
        <p:txBody>
          <a:bodyPr wrap="none" rtlCol="0">
            <a:spAutoFit/>
            <a:scene3d>
              <a:camera prst="isometricOffAxis2Top">
                <a:rot lat="18867562" lon="2346332" rev="19687462"/>
              </a:camera>
              <a:lightRig rig="threePt" dir="t"/>
            </a:scene3d>
          </a:bodyPr>
          <a:lstStyle/>
          <a:p>
            <a:r>
              <a:rPr lang="zh-CN" altLang="en-US" sz="1400" b="1" dirty="0">
                <a:solidFill>
                  <a:srgbClr val="0038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可编辑</a:t>
            </a:r>
            <a:endParaRPr lang="zh-CN" altLang="en-US" sz="1400" b="1" dirty="0">
              <a:solidFill>
                <a:srgbClr val="00389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3" name="图片 9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006" y="2815215"/>
            <a:ext cx="704705" cy="733665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1981665" y="2841393"/>
            <a:ext cx="569387" cy="246221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none" rtlCol="0">
            <a:spAutoFit/>
            <a:scene3d>
              <a:camera prst="obliqueTopRight"/>
              <a:lightRig rig="threePt" dir="t"/>
            </a:scene3d>
          </a:bodyPr>
          <a:lstStyle/>
          <a:p>
            <a:r>
              <a:rPr lang="zh-CN" altLang="en-US" sz="1000" b="1" dirty="0">
                <a:solidFill>
                  <a:srgbClr val="0038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可编辑</a:t>
            </a:r>
            <a:endParaRPr lang="zh-CN" altLang="en-US" sz="1000" b="1" dirty="0">
              <a:solidFill>
                <a:srgbClr val="00389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533" y="1301747"/>
            <a:ext cx="1254573" cy="4616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812" y="4904495"/>
            <a:ext cx="668559" cy="746557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9610449" y="5294490"/>
            <a:ext cx="684803" cy="292388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CN" altLang="en-US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可编辑</a:t>
            </a:r>
            <a:endParaRPr lang="zh-CN" altLang="en-US" sz="13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122" y="2938568"/>
            <a:ext cx="1096999" cy="50932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221" y="5088359"/>
            <a:ext cx="368300" cy="40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Box 12"/>
          <p:cNvSpPr txBox="1">
            <a:spLocks noChangeArrowheads="1"/>
          </p:cNvSpPr>
          <p:nvPr/>
        </p:nvSpPr>
        <p:spPr bwMode="auto">
          <a:xfrm>
            <a:off x="447675" y="2088039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/>
              <a:t>动力系统感知类</a:t>
            </a:r>
            <a:endParaRPr lang="zh-CN" altLang="en-US" sz="1000" dirty="0"/>
          </a:p>
        </p:txBody>
      </p:sp>
      <p:sp>
        <p:nvSpPr>
          <p:cNvPr id="54" name="文本框 53"/>
          <p:cNvSpPr txBox="1"/>
          <p:nvPr/>
        </p:nvSpPr>
        <p:spPr>
          <a:xfrm>
            <a:off x="7707371" y="2088039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/>
              <a:t>安防安全感知类</a:t>
            </a:r>
            <a:endParaRPr lang="zh-CN" altLang="en-US" sz="1000" dirty="0"/>
          </a:p>
        </p:txBody>
      </p:sp>
      <p:sp>
        <p:nvSpPr>
          <p:cNvPr id="55" name="文本框 54"/>
          <p:cNvSpPr txBox="1"/>
          <p:nvPr/>
        </p:nvSpPr>
        <p:spPr>
          <a:xfrm>
            <a:off x="9149068" y="2088039"/>
            <a:ext cx="1074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灯光控制系统类</a:t>
            </a:r>
            <a:endParaRPr lang="zh-CN" altLang="en-US" sz="1000" dirty="0"/>
          </a:p>
        </p:txBody>
      </p:sp>
      <p:sp>
        <p:nvSpPr>
          <p:cNvPr id="58" name="文本框 57"/>
          <p:cNvSpPr txBox="1"/>
          <p:nvPr/>
        </p:nvSpPr>
        <p:spPr>
          <a:xfrm>
            <a:off x="9065094" y="3914186"/>
            <a:ext cx="1241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/>
              <a:t>无人检测系统类</a:t>
            </a:r>
            <a:endParaRPr lang="zh-CN" altLang="en-US" sz="1000" dirty="0"/>
          </a:p>
        </p:txBody>
      </p:sp>
      <p:sp>
        <p:nvSpPr>
          <p:cNvPr id="60" name="文本框 1"/>
          <p:cNvSpPr txBox="1"/>
          <p:nvPr/>
        </p:nvSpPr>
        <p:spPr>
          <a:xfrm>
            <a:off x="7650523" y="3914186"/>
            <a:ext cx="1082348" cy="24622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sz="1000" dirty="0"/>
              <a:t>空调控制系统类</a:t>
            </a:r>
            <a:endParaRPr lang="zh-CN" altLang="en-US" sz="1000" dirty="0"/>
          </a:p>
        </p:txBody>
      </p: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4871337" y="2088039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000" dirty="0"/>
              <a:t>环境分析系统类</a:t>
            </a:r>
            <a:endParaRPr lang="zh-CN" altLang="en-US" sz="1000" dirty="0"/>
          </a:p>
          <a:p>
            <a:pPr algn="ctr"/>
            <a:endParaRPr lang="zh-CN" altLang="en-US" sz="1000" dirty="0"/>
          </a:p>
        </p:txBody>
      </p:sp>
      <p:sp>
        <p:nvSpPr>
          <p:cNvPr id="66" name="Text Box 12"/>
          <p:cNvSpPr txBox="1">
            <a:spLocks noChangeArrowheads="1"/>
          </p:cNvSpPr>
          <p:nvPr/>
        </p:nvSpPr>
        <p:spPr bwMode="auto">
          <a:xfrm>
            <a:off x="2020078" y="2088039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000" dirty="0"/>
              <a:t>门禁管理系统类</a:t>
            </a:r>
            <a:endParaRPr lang="zh-CN" altLang="en-US" sz="1000" dirty="0"/>
          </a:p>
        </p:txBody>
      </p:sp>
      <p:sp>
        <p:nvSpPr>
          <p:cNvPr id="67" name="Text Box 12"/>
          <p:cNvSpPr txBox="1">
            <a:spLocks noChangeArrowheads="1"/>
          </p:cNvSpPr>
          <p:nvPr/>
        </p:nvSpPr>
        <p:spPr bwMode="auto">
          <a:xfrm>
            <a:off x="3569227" y="2088039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000" dirty="0"/>
              <a:t>资产感知类</a:t>
            </a:r>
            <a:endParaRPr lang="en-US" altLang="zh-CN" sz="1000" dirty="0"/>
          </a:p>
        </p:txBody>
      </p:sp>
      <p:sp>
        <p:nvSpPr>
          <p:cNvPr id="68" name="Text Box 7"/>
          <p:cNvSpPr txBox="1">
            <a:spLocks noChangeArrowheads="1"/>
          </p:cNvSpPr>
          <p:nvPr/>
        </p:nvSpPr>
        <p:spPr bwMode="auto">
          <a:xfrm>
            <a:off x="6289354" y="2088039"/>
            <a:ext cx="1082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000" dirty="0"/>
              <a:t>智慧用电系统类</a:t>
            </a:r>
            <a:endParaRPr lang="zh-CN" altLang="en-US" sz="1000" dirty="0"/>
          </a:p>
        </p:txBody>
      </p:sp>
      <p:sp>
        <p:nvSpPr>
          <p:cNvPr id="69" name="Text Box 11"/>
          <p:cNvSpPr txBox="1">
            <a:spLocks noChangeArrowheads="1"/>
          </p:cNvSpPr>
          <p:nvPr/>
        </p:nvSpPr>
        <p:spPr bwMode="auto">
          <a:xfrm>
            <a:off x="10558630" y="2079363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000" dirty="0"/>
              <a:t>窗帘控制系统类</a:t>
            </a:r>
            <a:endParaRPr lang="zh-CN" altLang="en-US" sz="1000" dirty="0"/>
          </a:p>
        </p:txBody>
      </p:sp>
      <p:sp>
        <p:nvSpPr>
          <p:cNvPr id="70" name="Text Box 11"/>
          <p:cNvSpPr txBox="1">
            <a:spLocks noChangeArrowheads="1"/>
          </p:cNvSpPr>
          <p:nvPr/>
        </p:nvSpPr>
        <p:spPr bwMode="auto">
          <a:xfrm>
            <a:off x="852793" y="3914186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1000" dirty="0"/>
              <a:t>IoT</a:t>
            </a:r>
            <a:r>
              <a:rPr lang="zh-CN" altLang="en-US" sz="1000" dirty="0"/>
              <a:t>网关</a:t>
            </a:r>
            <a:endParaRPr lang="zh-CN" altLang="en-US" sz="1000" dirty="0"/>
          </a:p>
        </p:txBody>
      </p:sp>
      <p:sp>
        <p:nvSpPr>
          <p:cNvPr id="71" name="Text Box 11"/>
          <p:cNvSpPr txBox="1">
            <a:spLocks noChangeArrowheads="1"/>
          </p:cNvSpPr>
          <p:nvPr/>
        </p:nvSpPr>
        <p:spPr bwMode="auto">
          <a:xfrm>
            <a:off x="2360561" y="391418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000" dirty="0"/>
              <a:t>空白传感器</a:t>
            </a:r>
            <a:endParaRPr lang="zh-CN" altLang="en-US" sz="1000" dirty="0"/>
          </a:p>
        </p:txBody>
      </p:sp>
      <p:sp>
        <p:nvSpPr>
          <p:cNvPr id="72" name="Text Box 11"/>
          <p:cNvSpPr txBox="1">
            <a:spLocks noChangeArrowheads="1"/>
          </p:cNvSpPr>
          <p:nvPr/>
        </p:nvSpPr>
        <p:spPr bwMode="auto">
          <a:xfrm>
            <a:off x="3976415" y="3914186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1000" dirty="0" err="1"/>
              <a:t>WiFi+IoT</a:t>
            </a:r>
            <a:r>
              <a:rPr lang="zh-CN" altLang="en-US" sz="1000" dirty="0"/>
              <a:t>融合网关</a:t>
            </a:r>
            <a:endParaRPr lang="zh-CN" altLang="en-US" sz="1000" dirty="0"/>
          </a:p>
        </p:txBody>
      </p:sp>
      <p:sp>
        <p:nvSpPr>
          <p:cNvPr id="74" name="文本框 73"/>
          <p:cNvSpPr txBox="1"/>
          <p:nvPr/>
        </p:nvSpPr>
        <p:spPr>
          <a:xfrm>
            <a:off x="10428383" y="3914186"/>
            <a:ext cx="1406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电教物联融合系统类</a:t>
            </a:r>
            <a:endParaRPr lang="zh-CN" altLang="en-US" sz="1000" dirty="0"/>
          </a:p>
        </p:txBody>
      </p:sp>
      <p:sp>
        <p:nvSpPr>
          <p:cNvPr id="75" name="Text Box 11"/>
          <p:cNvSpPr txBox="1">
            <a:spLocks noChangeArrowheads="1"/>
          </p:cNvSpPr>
          <p:nvPr/>
        </p:nvSpPr>
        <p:spPr bwMode="auto">
          <a:xfrm>
            <a:off x="585011" y="5758493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/>
              <a:t>智能情景系统类</a:t>
            </a:r>
            <a:endParaRPr lang="zh-CN" altLang="en-US" sz="1000" dirty="0"/>
          </a:p>
        </p:txBody>
      </p:sp>
      <p:sp>
        <p:nvSpPr>
          <p:cNvPr id="76" name="Text Box 11"/>
          <p:cNvSpPr txBox="1">
            <a:spLocks noChangeArrowheads="1"/>
          </p:cNvSpPr>
          <p:nvPr/>
        </p:nvSpPr>
        <p:spPr bwMode="auto">
          <a:xfrm>
            <a:off x="1872795" y="5758493"/>
            <a:ext cx="13388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/>
              <a:t>智能视频融合系统类</a:t>
            </a:r>
            <a:endParaRPr lang="zh-CN" altLang="en-US" sz="1000" dirty="0"/>
          </a:p>
        </p:txBody>
      </p:sp>
      <p:sp>
        <p:nvSpPr>
          <p:cNvPr id="77" name="Text Box 11"/>
          <p:cNvSpPr txBox="1">
            <a:spLocks noChangeArrowheads="1"/>
          </p:cNvSpPr>
          <p:nvPr/>
        </p:nvSpPr>
        <p:spPr bwMode="auto">
          <a:xfrm>
            <a:off x="3511944" y="5758493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/>
              <a:t>环境感知类</a:t>
            </a:r>
            <a:endParaRPr lang="zh-CN" altLang="en-US" sz="1000" dirty="0"/>
          </a:p>
        </p:txBody>
      </p:sp>
      <p:sp>
        <p:nvSpPr>
          <p:cNvPr id="78" name="Text Box 11"/>
          <p:cNvSpPr txBox="1">
            <a:spLocks noChangeArrowheads="1"/>
          </p:cNvSpPr>
          <p:nvPr/>
        </p:nvSpPr>
        <p:spPr bwMode="auto">
          <a:xfrm>
            <a:off x="4867713" y="5758493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/>
              <a:t>设备感知类</a:t>
            </a:r>
            <a:endParaRPr lang="zh-CN" altLang="en-US" sz="1000" dirty="0"/>
          </a:p>
        </p:txBody>
      </p:sp>
      <p:sp>
        <p:nvSpPr>
          <p:cNvPr id="50" name="Text Box 12"/>
          <p:cNvSpPr txBox="1">
            <a:spLocks noChangeArrowheads="1"/>
          </p:cNvSpPr>
          <p:nvPr/>
        </p:nvSpPr>
        <p:spPr bwMode="auto">
          <a:xfrm>
            <a:off x="7160425" y="5758493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/>
              <a:t>“被联接”的符号</a:t>
            </a:r>
            <a:endParaRPr lang="zh-CN" altLang="en-US" sz="1000" dirty="0"/>
          </a:p>
        </p:txBody>
      </p:sp>
      <p:sp>
        <p:nvSpPr>
          <p:cNvPr id="51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1723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物联网产品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9" name="Text Box 12"/>
          <p:cNvSpPr txBox="1">
            <a:spLocks noChangeArrowheads="1"/>
          </p:cNvSpPr>
          <p:nvPr/>
        </p:nvSpPr>
        <p:spPr bwMode="auto">
          <a:xfrm>
            <a:off x="8586263" y="5758493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/>
              <a:t>物联网控制器</a:t>
            </a:r>
            <a:endParaRPr lang="zh-CN" altLang="en-US" sz="1000" dirty="0"/>
          </a:p>
        </p:txBody>
      </p:sp>
      <p:sp>
        <p:nvSpPr>
          <p:cNvPr id="52" name="文本框 51"/>
          <p:cNvSpPr txBox="1"/>
          <p:nvPr/>
        </p:nvSpPr>
        <p:spPr>
          <a:xfrm>
            <a:off x="9050273" y="4912605"/>
            <a:ext cx="970915" cy="460375"/>
          </a:xfrm>
          <a:prstGeom prst="rect">
            <a:avLst/>
          </a:prstGeom>
          <a:noFill/>
          <a:scene3d>
            <a:camera prst="isometricOffAxis1Top">
              <a:rot lat="18937474" lon="3249926" rev="18948000"/>
            </a:camera>
            <a:lightRig rig="threePt" dir="t"/>
          </a:scene3d>
          <a:sp3d/>
        </p:spPr>
        <p:txBody>
          <a:bodyPr wrap="none" rtlCol="0">
            <a:spAutoFit/>
            <a:scene3d>
              <a:camera prst="isometricOffAxis2Top">
                <a:rot lat="18867562" lon="2346332" rev="19687462"/>
              </a:camera>
              <a:lightRig rig="threePt" dir="t"/>
            </a:scene3d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IPSIP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10428383" y="5752143"/>
            <a:ext cx="1342843" cy="24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/>
              <a:t>物联网控制器可编辑</a:t>
            </a:r>
            <a:endParaRPr lang="zh-CN" altLang="en-US" sz="1000" dirty="0"/>
          </a:p>
        </p:txBody>
      </p:sp>
      <p:sp>
        <p:nvSpPr>
          <p:cNvPr id="57" name="Text Box 11"/>
          <p:cNvSpPr txBox="1">
            <a:spLocks noChangeArrowheads="1"/>
          </p:cNvSpPr>
          <p:nvPr/>
        </p:nvSpPr>
        <p:spPr bwMode="auto">
          <a:xfrm>
            <a:off x="5892764" y="3914186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1000" dirty="0" err="1"/>
              <a:t>WiFi+IoT</a:t>
            </a:r>
            <a:r>
              <a:rPr lang="zh-CN" altLang="en-US" sz="1000" dirty="0"/>
              <a:t>融合网关</a:t>
            </a:r>
            <a:endParaRPr lang="zh-CN" altLang="en-US" sz="1000" dirty="0"/>
          </a:p>
        </p:txBody>
      </p:sp>
      <p:sp>
        <p:nvSpPr>
          <p:cNvPr id="93" name="Text Box 11"/>
          <p:cNvSpPr txBox="1">
            <a:spLocks noChangeArrowheads="1"/>
          </p:cNvSpPr>
          <p:nvPr/>
        </p:nvSpPr>
        <p:spPr bwMode="auto">
          <a:xfrm>
            <a:off x="6193287" y="5758493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/>
              <a:t>消防环境传感器</a:t>
            </a:r>
            <a:endParaRPr lang="zh-CN" altLang="en-US" sz="1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60" y="1107874"/>
            <a:ext cx="891888" cy="9150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220" y="1107874"/>
            <a:ext cx="891888" cy="9150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493" y="1107874"/>
            <a:ext cx="891888" cy="9150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66" y="1107874"/>
            <a:ext cx="891888" cy="91505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039" y="1107874"/>
            <a:ext cx="891888" cy="91505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312" y="1107874"/>
            <a:ext cx="891888" cy="91505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79" y="4778135"/>
            <a:ext cx="891888" cy="91505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585" y="1107874"/>
            <a:ext cx="891888" cy="91505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7" y="1107874"/>
            <a:ext cx="891888" cy="91505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880" y="4778135"/>
            <a:ext cx="891888" cy="915054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13" y="4778135"/>
            <a:ext cx="891888" cy="915054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746" y="4778135"/>
            <a:ext cx="891888" cy="915054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7" y="4778135"/>
            <a:ext cx="891888" cy="915054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602" y="2917218"/>
            <a:ext cx="880305" cy="915054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92" y="2917218"/>
            <a:ext cx="891888" cy="915054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25" y="4969254"/>
            <a:ext cx="1447870" cy="532816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869" y="4969254"/>
            <a:ext cx="1447870" cy="532816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162" y="3108337"/>
            <a:ext cx="1447870" cy="532816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827" y="3108337"/>
            <a:ext cx="1447870" cy="532816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175" y="2917218"/>
            <a:ext cx="891888" cy="915054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860" y="2917218"/>
            <a:ext cx="891888" cy="915054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4" y="3143904"/>
            <a:ext cx="1254573" cy="46168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741664" y="4943543"/>
            <a:ext cx="716280" cy="306705"/>
          </a:xfrm>
          <a:prstGeom prst="rect">
            <a:avLst/>
          </a:prstGeom>
          <a:noFill/>
          <a:scene3d>
            <a:camera prst="isometricOffAxis1Top">
              <a:rot lat="18937474" lon="3249926" rev="18948000"/>
            </a:camera>
            <a:lightRig rig="threePt" dir="t"/>
          </a:scene3d>
          <a:sp3d/>
        </p:spPr>
        <p:txBody>
          <a:bodyPr wrap="none" rtlCol="0">
            <a:spAutoFit/>
            <a:scene3d>
              <a:camera prst="isometricOffAxis2Top">
                <a:rot lat="18867562" lon="2346332" rev="19687462"/>
              </a:camera>
              <a:lightRig rig="threePt" dir="t"/>
            </a:scene3d>
          </a:bodyPr>
          <a:lstStyle/>
          <a:p>
            <a:r>
              <a:rPr lang="zh-CN" altLang="en-US" sz="1400" b="1" dirty="0">
                <a:solidFill>
                  <a:srgbClr val="003893"/>
                </a:solidFill>
              </a:rPr>
              <a:t>可编辑</a:t>
            </a:r>
            <a:endParaRPr lang="zh-CN" altLang="en-US" sz="1400" b="1" dirty="0">
              <a:solidFill>
                <a:srgbClr val="003893"/>
              </a:solidFill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2294044" y="3228551"/>
            <a:ext cx="684803" cy="292388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CN" altLang="en-US" sz="1300" b="1" dirty="0">
                <a:solidFill>
                  <a:srgbClr val="0038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可编辑</a:t>
            </a:r>
            <a:endParaRPr lang="zh-CN" altLang="en-US" sz="1300" b="1" dirty="0">
              <a:solidFill>
                <a:srgbClr val="00389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252" y="5029431"/>
            <a:ext cx="368300" cy="40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123317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X-LINK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9" name="直线连接符 2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Box 12"/>
          <p:cNvSpPr txBox="1">
            <a:spLocks noChangeArrowheads="1"/>
          </p:cNvSpPr>
          <p:nvPr/>
        </p:nvSpPr>
        <p:spPr bwMode="auto">
          <a:xfrm>
            <a:off x="447675" y="2063593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/>
              <a:t>小信云联</a:t>
            </a:r>
            <a:endParaRPr lang="zh-CN" altLang="en-US" sz="1000" dirty="0"/>
          </a:p>
        </p:txBody>
      </p: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6362121" y="2063593"/>
            <a:ext cx="772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/>
              <a:t>通用的云</a:t>
            </a:r>
            <a:r>
              <a:rPr lang="en-US" altLang="zh-CN" sz="1000" dirty="0"/>
              <a:t>2</a:t>
            </a:r>
            <a:endParaRPr lang="zh-CN" altLang="en-US" sz="1000" dirty="0"/>
          </a:p>
        </p:txBody>
      </p:sp>
      <p:sp>
        <p:nvSpPr>
          <p:cNvPr id="32" name="Text Box 12"/>
          <p:cNvSpPr txBox="1">
            <a:spLocks noChangeArrowheads="1"/>
          </p:cNvSpPr>
          <p:nvPr/>
        </p:nvSpPr>
        <p:spPr bwMode="auto">
          <a:xfrm>
            <a:off x="2717603" y="2063593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000" dirty="0"/>
              <a:t>信云联</a:t>
            </a:r>
            <a:endParaRPr lang="zh-CN" altLang="en-US" sz="1000" dirty="0"/>
          </a:p>
        </p:txBody>
      </p:sp>
      <p:sp>
        <p:nvSpPr>
          <p:cNvPr id="33" name="Text Box 12"/>
          <p:cNvSpPr txBox="1">
            <a:spLocks noChangeArrowheads="1"/>
          </p:cNvSpPr>
          <p:nvPr/>
        </p:nvSpPr>
        <p:spPr bwMode="auto">
          <a:xfrm>
            <a:off x="4470269" y="2063593"/>
            <a:ext cx="772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/>
              <a:t>通用的云</a:t>
            </a:r>
            <a:r>
              <a:rPr lang="en-US" altLang="zh-CN" sz="1000" dirty="0"/>
              <a:t>1</a:t>
            </a:r>
            <a:endParaRPr lang="zh-CN" altLang="en-US" sz="1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97" y="1069990"/>
            <a:ext cx="891888" cy="9150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583" y="1069990"/>
            <a:ext cx="891888" cy="9150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643" y="1136741"/>
            <a:ext cx="1206500" cy="863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599" y="1326390"/>
            <a:ext cx="1054100" cy="64770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487903" y="1415189"/>
            <a:ext cx="784519" cy="306705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038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可编辑</a:t>
            </a:r>
            <a:endParaRPr lang="zh-CN" altLang="en-US" sz="1400" b="1" dirty="0">
              <a:solidFill>
                <a:srgbClr val="00389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 rot="253019">
            <a:off x="6361012" y="1423928"/>
            <a:ext cx="723275" cy="307777"/>
          </a:xfrm>
          <a:prstGeom prst="rect">
            <a:avLst/>
          </a:prstGeom>
          <a:noFill/>
          <a:scene3d>
            <a:camera prst="isometricOffAxis1Top">
              <a:rot lat="18937473" lon="3249925" rev="18528000"/>
            </a:camera>
            <a:lightRig rig="threePt" dir="t"/>
          </a:scene3d>
          <a:sp3d/>
        </p:spPr>
        <p:txBody>
          <a:bodyPr wrap="square" rtlCol="0">
            <a:spAutoFit/>
            <a:scene3d>
              <a:camera prst="isometricOffAxis2Top">
                <a:rot lat="18867562" lon="2346332" rev="19687462"/>
              </a:camera>
              <a:lightRig rig="threePt" dir="t"/>
            </a:scene3d>
          </a:bodyPr>
          <a:lstStyle/>
          <a:p>
            <a:r>
              <a:rPr lang="zh-CN" altLang="en-US" sz="1400" b="1" dirty="0">
                <a:solidFill>
                  <a:srgbClr val="0038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可编辑</a:t>
            </a:r>
            <a:endParaRPr lang="zh-CN" altLang="en-US" sz="1400" b="1" dirty="0">
              <a:solidFill>
                <a:srgbClr val="00389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21852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通用产品图标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307906" y="2448075"/>
            <a:ext cx="1392876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云虚拟图标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aSV</a:t>
            </a:r>
            <a:endParaRPr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469296" y="2463558"/>
            <a:ext cx="1342843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云虚拟图标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aSec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4055761" y="2448075"/>
            <a:ext cx="150651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云虚拟图标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aNET</a:t>
            </a:r>
            <a:endParaRPr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5905727" y="2439620"/>
            <a:ext cx="1458991" cy="55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云虚拟图标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aSAN</a:t>
            </a:r>
            <a:endParaRPr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90103" y="4262393"/>
            <a:ext cx="162560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虚拟机承载</a:t>
            </a:r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APP-</a:t>
            </a: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可改文字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345176" y="4181821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交换机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01378" y="4181821"/>
            <a:ext cx="1595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平台示意图，可替换文字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04833" y="4262392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虚拟机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08505" y="4262392"/>
            <a:ext cx="1072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虚拟机承载</a:t>
            </a:r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62087" y="1422681"/>
            <a:ext cx="820539" cy="89294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38171" y="1422680"/>
            <a:ext cx="1181118" cy="77328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03108" y="1444634"/>
            <a:ext cx="931790" cy="83144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33437" y="1444634"/>
            <a:ext cx="1179964" cy="816098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4052" y="3135176"/>
            <a:ext cx="667408" cy="1021649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855380" y="1448600"/>
            <a:ext cx="1192197" cy="82747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519539" y="3010318"/>
            <a:ext cx="684988" cy="10667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01695" y="3072752"/>
            <a:ext cx="1344017" cy="930181"/>
          </a:xfrm>
          <a:prstGeom prst="rect">
            <a:avLst/>
          </a:prstGeom>
        </p:spPr>
      </p:pic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7440809" y="2439620"/>
            <a:ext cx="185587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虚拟化服务器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33" y="3112570"/>
            <a:ext cx="1220429" cy="850544"/>
          </a:xfrm>
          <a:prstGeom prst="rect">
            <a:avLst/>
          </a:prstGeom>
        </p:spPr>
      </p:pic>
      <p:sp>
        <p:nvSpPr>
          <p:cNvPr id="29" name="Text Box 11"/>
          <p:cNvSpPr txBox="1">
            <a:spLocks noChangeArrowheads="1"/>
          </p:cNvSpPr>
          <p:nvPr/>
        </p:nvSpPr>
        <p:spPr bwMode="auto">
          <a:xfrm>
            <a:off x="7294374" y="3238264"/>
            <a:ext cx="1855878" cy="276999"/>
          </a:xfrm>
          <a:prstGeom prst="rect">
            <a:avLst/>
          </a:prstGeom>
          <a:noFill/>
          <a:ln>
            <a:noFill/>
          </a:ln>
          <a:effectLst/>
          <a:scene3d>
            <a:camera prst="isometricOffAxis2Top">
              <a:rot lat="19566866" lon="3043816" rev="17882361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isometricOffAxis2Top">
                <a:rot lat="19200000" lon="1800000" rev="18600000"/>
              </a:camera>
              <a:lightRig rig="threePt" dir="t"/>
            </a:scene3d>
          </a:bodyPr>
          <a:lstStyle/>
          <a:p>
            <a:pPr lvl="1" algn="ctr"/>
            <a:r>
              <a:rPr lang="zh-CN" altLang="en-US" sz="1200" b="1" spc="300" dirty="0" smtClean="0">
                <a:solidFill>
                  <a:srgbClr val="0139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可编辑</a:t>
            </a:r>
            <a:endParaRPr lang="zh-CN" altLang="en-US" sz="1200" b="1" spc="300" dirty="0">
              <a:solidFill>
                <a:srgbClr val="0139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976" y="3072752"/>
            <a:ext cx="698540" cy="108407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94716" y="3359524"/>
            <a:ext cx="646331" cy="276999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zh-CN" altLang="en-US" sz="1200" b="1" dirty="0" smtClean="0">
                <a:solidFill>
                  <a:srgbClr val="0139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可编辑</a:t>
            </a:r>
            <a:endParaRPr kumimoji="1" lang="zh-CN" altLang="en-US" sz="1200" b="1" dirty="0">
              <a:solidFill>
                <a:srgbClr val="0139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深</a:t>
            </a:r>
            <a:r>
              <a:rPr kumimoji="1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信服智安全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产品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92175" y="1147445"/>
            <a:ext cx="10316210" cy="1075055"/>
            <a:chOff x="1405" y="1807"/>
            <a:chExt cx="16246" cy="1693"/>
          </a:xfrm>
        </p:grpSpPr>
        <p:sp>
          <p:nvSpPr>
            <p:cNvPr id="11" name="Text Box 7"/>
            <p:cNvSpPr txBox="1">
              <a:spLocks noChangeArrowheads="1"/>
            </p:cNvSpPr>
            <p:nvPr/>
          </p:nvSpPr>
          <p:spPr bwMode="auto">
            <a:xfrm>
              <a:off x="4227" y="3112"/>
              <a:ext cx="2194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10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IPSec</a:t>
              </a:r>
              <a:r>
                <a:rPr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VPN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1405" y="3112"/>
              <a:ext cx="2115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VPN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6" name="Text Box 33"/>
            <p:cNvSpPr txBox="1">
              <a:spLocks noChangeArrowheads="1"/>
            </p:cNvSpPr>
            <p:nvPr/>
          </p:nvSpPr>
          <p:spPr bwMode="auto">
            <a:xfrm>
              <a:off x="7007" y="3112"/>
              <a:ext cx="2372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SSL VPN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0" name="Text Box 11"/>
            <p:cNvSpPr txBox="1">
              <a:spLocks noChangeArrowheads="1"/>
            </p:cNvSpPr>
            <p:nvPr/>
          </p:nvSpPr>
          <p:spPr bwMode="auto">
            <a:xfrm>
              <a:off x="9803" y="3112"/>
              <a:ext cx="2298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EMM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468" y="3112"/>
              <a:ext cx="745" cy="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WAF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792" y="1860"/>
              <a:ext cx="1588" cy="116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581" y="1807"/>
              <a:ext cx="1733" cy="1268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483" y="1818"/>
              <a:ext cx="1704" cy="1247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373" y="1847"/>
              <a:ext cx="1623" cy="1188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3221" y="1847"/>
              <a:ext cx="1623" cy="1188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6029" y="1847"/>
              <a:ext cx="1623" cy="1188"/>
            </a:xfrm>
            <a:prstGeom prst="rect">
              <a:avLst/>
            </a:prstGeom>
          </p:spPr>
        </p:pic>
        <p:sp>
          <p:nvSpPr>
            <p:cNvPr id="30" name="Text Box 11"/>
            <p:cNvSpPr txBox="1">
              <a:spLocks noChangeArrowheads="1"/>
            </p:cNvSpPr>
            <p:nvPr/>
          </p:nvSpPr>
          <p:spPr bwMode="auto">
            <a:xfrm>
              <a:off x="12455" y="3112"/>
              <a:ext cx="2923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AC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08380" y="2863850"/>
            <a:ext cx="10266680" cy="1137285"/>
            <a:chOff x="1588" y="3797"/>
            <a:chExt cx="16168" cy="1791"/>
          </a:xfrm>
        </p:grpSpPr>
        <p:sp>
          <p:nvSpPr>
            <p:cNvPr id="9" name="文本框 8"/>
            <p:cNvSpPr txBox="1"/>
            <p:nvPr/>
          </p:nvSpPr>
          <p:spPr>
            <a:xfrm>
              <a:off x="5028" y="5200"/>
              <a:ext cx="591" cy="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IPS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715" y="5200"/>
              <a:ext cx="993" cy="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GB" altLang="zh-CN" sz="1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IDTrust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0791" y="5200"/>
              <a:ext cx="541" cy="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AF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3221" y="5200"/>
              <a:ext cx="1377" cy="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STA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166" y="5200"/>
              <a:ext cx="591" cy="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SIP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588" y="3828"/>
              <a:ext cx="1748" cy="1280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4520" y="3879"/>
              <a:ext cx="1609" cy="1178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7376" y="3856"/>
              <a:ext cx="1671" cy="1223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0237" y="3864"/>
              <a:ext cx="1649" cy="1207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13074" y="3856"/>
              <a:ext cx="1671" cy="1223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15924" y="3797"/>
              <a:ext cx="1832" cy="1341"/>
            </a:xfrm>
            <a:prstGeom prst="rect">
              <a:avLst/>
            </a:prstGeom>
          </p:spPr>
        </p:pic>
        <p:sp>
          <p:nvSpPr>
            <p:cNvPr id="41" name="文本框 1"/>
            <p:cNvSpPr txBox="1"/>
            <p:nvPr/>
          </p:nvSpPr>
          <p:spPr>
            <a:xfrm>
              <a:off x="16489" y="5200"/>
              <a:ext cx="702" cy="38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none" rtlCol="0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kumimoji="1"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DAS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" name="直线连接符 2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1008380" y="4642485"/>
            <a:ext cx="10187305" cy="1216025"/>
            <a:chOff x="1588" y="5997"/>
            <a:chExt cx="16043" cy="1915"/>
          </a:xfrm>
        </p:grpSpPr>
        <p:sp>
          <p:nvSpPr>
            <p:cNvPr id="28" name="文本框 27"/>
            <p:cNvSpPr txBox="1"/>
            <p:nvPr/>
          </p:nvSpPr>
          <p:spPr>
            <a:xfrm>
              <a:off x="5052" y="7284"/>
              <a:ext cx="543" cy="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SC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835" y="7284"/>
              <a:ext cx="753" cy="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APM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0017" y="7284"/>
              <a:ext cx="208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SIG</a:t>
              </a:r>
              <a:endPara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物联网接入安全网关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972" y="7284"/>
              <a:ext cx="239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SIMP</a:t>
              </a:r>
              <a:endPara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物联网安全管理平台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184" y="7284"/>
              <a:ext cx="556" cy="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SG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588" y="5997"/>
              <a:ext cx="1748" cy="1280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7407" y="6048"/>
              <a:ext cx="1609" cy="1178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10247" y="6041"/>
              <a:ext cx="1629" cy="1192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13117" y="6058"/>
              <a:ext cx="1583" cy="1159"/>
            </a:xfrm>
            <a:prstGeom prst="rect">
              <a:avLst/>
            </a:pr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>
            <a:xfrm>
              <a:off x="16049" y="6058"/>
              <a:ext cx="1583" cy="1159"/>
            </a:xfrm>
            <a:prstGeom prst="rect">
              <a:avLst/>
            </a:prstGeom>
          </p:spPr>
        </p:pic>
        <p:sp>
          <p:nvSpPr>
            <p:cNvPr id="50" name="文本框 1"/>
            <p:cNvSpPr txBox="1"/>
            <p:nvPr/>
          </p:nvSpPr>
          <p:spPr>
            <a:xfrm>
              <a:off x="16261" y="7284"/>
              <a:ext cx="1159" cy="38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none" rtlCol="0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kumimoji="1"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SD-WAN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" name="图片 1" descr="SC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418" y="6058"/>
              <a:ext cx="1611" cy="11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深</a:t>
            </a:r>
            <a:r>
              <a:rPr kumimoji="1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信服智安全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产品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3124200" y="1991360"/>
            <a:ext cx="513080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aBOS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973955" y="1991360"/>
            <a:ext cx="481330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MIG 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784975" y="1991360"/>
            <a:ext cx="47815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XSec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395335" y="1991360"/>
            <a:ext cx="874395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aTrust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291590" y="1991360"/>
            <a:ext cx="543560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WOC 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94410" y="1147445"/>
            <a:ext cx="1137920" cy="83312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70200" y="1189990"/>
            <a:ext cx="1021715" cy="74803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683760" y="1176020"/>
            <a:ext cx="1061085" cy="776605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500495" y="1181100"/>
            <a:ext cx="1047115" cy="766445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329295" y="1196340"/>
            <a:ext cx="1005205" cy="735965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191115" y="1196340"/>
            <a:ext cx="1005205" cy="735965"/>
          </a:xfrm>
          <a:prstGeom prst="rect">
            <a:avLst/>
          </a:prstGeom>
        </p:spPr>
      </p:pic>
      <p:sp>
        <p:nvSpPr>
          <p:cNvPr id="62" name="文本框 1"/>
          <p:cNvSpPr txBox="1"/>
          <p:nvPr/>
        </p:nvSpPr>
        <p:spPr>
          <a:xfrm>
            <a:off x="9999345" y="1991360"/>
            <a:ext cx="1198880" cy="39878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Logger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日志分析管理系统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>
            <p:custDataLst>
              <p:tags r:id="rId7"/>
            </p:custDataLst>
          </p:nvPr>
        </p:nvSpPr>
        <p:spPr>
          <a:xfrm>
            <a:off x="3136265" y="3754755"/>
            <a:ext cx="4883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GB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SASE</a:t>
            </a:r>
            <a:endParaRPr kumimoji="1" lang="en-US" altLang="en-GB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>
            <p:custDataLst>
              <p:tags r:id="rId8"/>
            </p:custDataLst>
          </p:nvPr>
        </p:nvSpPr>
        <p:spPr>
          <a:xfrm>
            <a:off x="1340803" y="3754755"/>
            <a:ext cx="44450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GB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XDR</a:t>
            </a:r>
            <a:endParaRPr kumimoji="1" lang="en-US" altLang="en-GB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0" name="图片 79" descr="图片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9921" y="2883535"/>
            <a:ext cx="1091833" cy="813600"/>
          </a:xfrm>
          <a:prstGeom prst="rect">
            <a:avLst/>
          </a:prstGeom>
        </p:spPr>
      </p:pic>
      <p:pic>
        <p:nvPicPr>
          <p:cNvPr id="81" name="图片 80" descr="图片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7453" y="2883135"/>
            <a:ext cx="1091833" cy="813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338734" y="2232544"/>
            <a:ext cx="13928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云镜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600446" y="2232544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云眼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4086589" y="2232544"/>
            <a:ext cx="1506510" cy="24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网站云防护服务云盾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5752041" y="2268458"/>
            <a:ext cx="1458991" cy="24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云图</a:t>
            </a:r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X-Central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77098" y="3957747"/>
            <a:ext cx="1325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CWPP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云主机安全保护平台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15465" y="5785384"/>
            <a:ext cx="111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云安全访问</a:t>
            </a:r>
            <a:r>
              <a:rPr kumimoji="1"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kumimoji="1"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GB" altLang="zh-CN" sz="1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Sangfor</a:t>
            </a:r>
            <a:r>
              <a:rPr kumimoji="1" lang="en-GB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Access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2427" y="3957747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Logger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日志分析管理系统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98846" y="3957747"/>
            <a:ext cx="4732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WAF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81464" y="1350174"/>
            <a:ext cx="1180807" cy="86307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46920" y="1351544"/>
            <a:ext cx="1177058" cy="86033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51509" y="1351544"/>
            <a:ext cx="1177058" cy="860339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17194" y="1326655"/>
            <a:ext cx="1245160" cy="91011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83583" y="1318914"/>
            <a:ext cx="1266341" cy="925598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01983" y="2960315"/>
            <a:ext cx="1139768" cy="833082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465563" y="2960313"/>
            <a:ext cx="1139772" cy="833087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270154" y="2929291"/>
            <a:ext cx="1139768" cy="810989"/>
          </a:xfrm>
          <a:prstGeom prst="rect">
            <a:avLst/>
          </a:prstGeom>
        </p:spPr>
      </p:pic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7388616" y="2232544"/>
            <a:ext cx="1855878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MCSP</a:t>
            </a:r>
            <a:endParaRPr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多云安全管理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4546334" y="5785384"/>
            <a:ext cx="587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aWork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321606" y="5785384"/>
            <a:ext cx="4363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EDR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535152" y="5800875"/>
            <a:ext cx="10005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Easy Connect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深</a:t>
            </a:r>
            <a:r>
              <a:rPr kumimoji="1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信服智安全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产品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55" y="4856649"/>
            <a:ext cx="860024" cy="779878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160" y="4856795"/>
            <a:ext cx="860024" cy="77987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071" y="4857430"/>
            <a:ext cx="858996" cy="779878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762" y="4858065"/>
            <a:ext cx="860024" cy="779878"/>
          </a:xfrm>
          <a:prstGeom prst="rect">
            <a:avLst/>
          </a:prstGeom>
        </p:spPr>
      </p:pic>
      <p:pic>
        <p:nvPicPr>
          <p:cNvPr id="2" name="图片 1" descr="BBC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16930" y="2960370"/>
            <a:ext cx="1080135" cy="80518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331053" y="3958733"/>
            <a:ext cx="42672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kumimoji="1" lang="en-US" altLang="en-GB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BBC</a:t>
            </a:r>
            <a:endParaRPr kumimoji="1" lang="en-US" altLang="en-GB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338734" y="2606060"/>
            <a:ext cx="13928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云原生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PaaS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600446" y="2606060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HCI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4086589" y="2606060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容器云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5810279" y="2606060"/>
            <a:ext cx="14589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云计算平台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SCP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7259711" y="2606060"/>
            <a:ext cx="185587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信服云托管云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1723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信服云</a:t>
            </a:r>
            <a:r>
              <a:rPr kumimoji="1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产品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7" y="1459698"/>
            <a:ext cx="1083356" cy="10164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36" y="1514969"/>
            <a:ext cx="1136471" cy="832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603" y="1513887"/>
            <a:ext cx="1136472" cy="8337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538" y="1513886"/>
            <a:ext cx="1136472" cy="8337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206" y="1513886"/>
            <a:ext cx="1114844" cy="8163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7" y="3606361"/>
            <a:ext cx="1168997" cy="882148"/>
          </a:xfrm>
          <a:prstGeom prst="rect">
            <a:avLst/>
          </a:prstGeom>
        </p:spPr>
      </p:pic>
      <p:sp>
        <p:nvSpPr>
          <p:cNvPr id="37" name="Text Box 12"/>
          <p:cNvSpPr txBox="1">
            <a:spLocks noChangeArrowheads="1"/>
          </p:cNvSpPr>
          <p:nvPr/>
        </p:nvSpPr>
        <p:spPr bwMode="auto">
          <a:xfrm>
            <a:off x="600446" y="4676160"/>
            <a:ext cx="134284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SIEB 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深信服智能边缘盒子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228219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深</a:t>
            </a:r>
            <a:r>
              <a:rPr kumimoji="1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信服新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IT</a:t>
            </a:r>
            <a:r>
              <a:rPr kumimoji="1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产品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419965" y="2576185"/>
            <a:ext cx="13928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2180913" y="2576185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aDesk</a:t>
            </a:r>
            <a:endParaRPr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4055496" y="2576185"/>
            <a:ext cx="14589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EDS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5028" y="4467695"/>
            <a:ext cx="442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VDS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435454" y="4467695"/>
            <a:ext cx="939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aDesk</a:t>
            </a: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瘦终端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00298" y="4467695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交换机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74208" y="1659951"/>
            <a:ext cx="1084390" cy="793802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58256" y="1656406"/>
            <a:ext cx="1094077" cy="80089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37953" y="1644057"/>
            <a:ext cx="1094077" cy="825591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1221" y="3498093"/>
            <a:ext cx="990364" cy="74733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432966" y="3498495"/>
            <a:ext cx="944657" cy="746527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289809" y="3497810"/>
            <a:ext cx="990364" cy="747896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518558" y="799984"/>
            <a:ext cx="3264338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11"/>
          <p:cNvSpPr txBox="1">
            <a:spLocks noChangeArrowheads="1"/>
          </p:cNvSpPr>
          <p:nvPr/>
        </p:nvSpPr>
        <p:spPr bwMode="auto">
          <a:xfrm>
            <a:off x="5951114" y="2576185"/>
            <a:ext cx="1458991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数据库管理平台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DMP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452822" y="4467695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VDC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145272" y="3479877"/>
            <a:ext cx="1070674" cy="783762"/>
          </a:xfrm>
          <a:prstGeom prst="rect">
            <a:avLst/>
          </a:prstGeom>
        </p:spPr>
      </p:pic>
      <p:pic>
        <p:nvPicPr>
          <p:cNvPr id="4" name="图片 3" descr="DMP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7590" y="1666875"/>
            <a:ext cx="1044575" cy="802640"/>
          </a:xfrm>
          <a:prstGeom prst="rect">
            <a:avLst/>
          </a:prstGeom>
        </p:spPr>
      </p:pic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7757054" y="2576185"/>
            <a:ext cx="1458991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深信服太衍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大数据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 descr="深信服太衍大数据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1465" y="1652905"/>
            <a:ext cx="1078865" cy="8305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空白设备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227916" y="2342164"/>
            <a:ext cx="13928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空白服务器带</a:t>
            </a:r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logo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419965" y="2342164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空白盒子带</a:t>
            </a:r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logo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3981744" y="2342164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空白服务器带</a:t>
            </a:r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logo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5683902" y="2342164"/>
            <a:ext cx="14589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空白存储带</a:t>
            </a:r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logo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57843" y="3956966"/>
            <a:ext cx="1874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空白服务器带</a:t>
            </a:r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kumimoji="1" lang="zh-CN" altLang="en-GB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可编辑）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26834" y="3956966"/>
            <a:ext cx="172910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空白盒子无</a:t>
            </a:r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logo</a:t>
            </a:r>
            <a:r>
              <a:rPr kumimoji="1" lang="zh-CN" altLang="en-GB" sz="1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可编辑）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987239" y="3956966"/>
            <a:ext cx="1874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空白服务器无</a:t>
            </a:r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kumimoji="1" lang="zh-CN" altLang="en-GB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可编辑）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06380" y="1364831"/>
            <a:ext cx="1170013" cy="85647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39348" y="1340163"/>
            <a:ext cx="1170013" cy="90581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61584" y="1359470"/>
            <a:ext cx="1146831" cy="867201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13575" y="1366979"/>
            <a:ext cx="1129318" cy="85218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12171" y="1393336"/>
            <a:ext cx="1170013" cy="904610"/>
          </a:xfrm>
          <a:prstGeom prst="rect">
            <a:avLst/>
          </a:prstGeom>
        </p:spPr>
      </p:pic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7394760" y="2342164"/>
            <a:ext cx="185587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空白存储带</a:t>
            </a:r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logo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421972" y="5825865"/>
            <a:ext cx="13388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空白软件（可编辑）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426642" y="3956966"/>
            <a:ext cx="1745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空白存储无</a:t>
            </a:r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kumimoji="1" lang="zh-CN" altLang="en-GB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可编辑）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740373" y="3956966"/>
            <a:ext cx="172910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空白存储带</a:t>
            </a:r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kumimoji="1" lang="zh-CN" altLang="en-GB" sz="1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可编辑）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60" y="3045645"/>
            <a:ext cx="1079176" cy="7963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007" y="3035112"/>
            <a:ext cx="1069112" cy="8174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584" y="3045645"/>
            <a:ext cx="1102469" cy="8319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24" y="5066894"/>
            <a:ext cx="803148" cy="5884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518" y="3024373"/>
            <a:ext cx="1158612" cy="87448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129" y="3013156"/>
            <a:ext cx="1084055" cy="828882"/>
          </a:xfrm>
          <a:prstGeom prst="rect">
            <a:avLst/>
          </a:prstGeom>
        </p:spPr>
      </p:pic>
      <p:sp>
        <p:nvSpPr>
          <p:cNvPr id="36" name="Text Box 11"/>
          <p:cNvSpPr txBox="1">
            <a:spLocks noChangeArrowheads="1"/>
          </p:cNvSpPr>
          <p:nvPr/>
        </p:nvSpPr>
        <p:spPr bwMode="auto">
          <a:xfrm>
            <a:off x="7394760" y="3225407"/>
            <a:ext cx="1855878" cy="261610"/>
          </a:xfrm>
          <a:prstGeom prst="rect">
            <a:avLst/>
          </a:prstGeom>
          <a:noFill/>
          <a:ln>
            <a:noFill/>
          </a:ln>
          <a:effectLst/>
          <a:scene3d>
            <a:camera prst="isometricOffAxis2Top">
              <a:rot lat="19566866" lon="3043816" rev="17882361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isometricOffAxis2Top">
                <a:rot lat="19200000" lon="1800000" rev="18600000"/>
              </a:camera>
              <a:lightRig rig="threePt" dir="t"/>
            </a:scene3d>
          </a:bodyPr>
          <a:lstStyle/>
          <a:p>
            <a:pPr lvl="1"/>
            <a:r>
              <a:rPr lang="zh-CN" altLang="en-US" sz="1100" b="1" spc="300" dirty="0" smtClean="0">
                <a:solidFill>
                  <a:srgbClr val="0139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可编辑</a:t>
            </a:r>
            <a:endParaRPr lang="zh-CN" altLang="en-US" sz="1100" b="1" spc="300" dirty="0">
              <a:solidFill>
                <a:srgbClr val="0139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7" name="Text Box 11"/>
          <p:cNvSpPr txBox="1">
            <a:spLocks noChangeArrowheads="1"/>
          </p:cNvSpPr>
          <p:nvPr/>
        </p:nvSpPr>
        <p:spPr bwMode="auto">
          <a:xfrm>
            <a:off x="5864661" y="3225407"/>
            <a:ext cx="1855878" cy="261610"/>
          </a:xfrm>
          <a:prstGeom prst="rect">
            <a:avLst/>
          </a:prstGeom>
          <a:noFill/>
          <a:ln>
            <a:noFill/>
          </a:ln>
          <a:effectLst/>
          <a:scene3d>
            <a:camera prst="isometricOffAxis2Top">
              <a:rot lat="19566866" lon="3043816" rev="17882361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isometricOffAxis2Top">
                <a:rot lat="19200000" lon="1800000" rev="18600000"/>
              </a:camera>
              <a:lightRig rig="threePt" dir="t"/>
            </a:scene3d>
          </a:bodyPr>
          <a:lstStyle/>
          <a:p>
            <a:pPr lvl="1"/>
            <a:r>
              <a:rPr lang="zh-CN" altLang="en-US" sz="1100" b="1" spc="300" dirty="0" smtClean="0">
                <a:solidFill>
                  <a:srgbClr val="0139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可编辑</a:t>
            </a:r>
            <a:endParaRPr lang="zh-CN" altLang="en-US" sz="1100" b="1" spc="300" dirty="0">
              <a:solidFill>
                <a:srgbClr val="0139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Text Box 11"/>
          <p:cNvSpPr txBox="1">
            <a:spLocks noChangeArrowheads="1"/>
          </p:cNvSpPr>
          <p:nvPr/>
        </p:nvSpPr>
        <p:spPr bwMode="auto">
          <a:xfrm>
            <a:off x="3876555" y="3244064"/>
            <a:ext cx="1855878" cy="261610"/>
          </a:xfrm>
          <a:prstGeom prst="rect">
            <a:avLst/>
          </a:prstGeom>
          <a:noFill/>
          <a:ln>
            <a:noFill/>
          </a:ln>
          <a:effectLst/>
          <a:scene3d>
            <a:camera prst="isometricOffAxis2Top">
              <a:rot lat="19566866" lon="3043816" rev="17882361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isometricOffAxis2Top">
                <a:rot lat="19200000" lon="1800000" rev="18600000"/>
              </a:camera>
              <a:lightRig rig="threePt" dir="t"/>
            </a:scene3d>
          </a:bodyPr>
          <a:lstStyle/>
          <a:p>
            <a:pPr lvl="1"/>
            <a:r>
              <a:rPr lang="zh-CN" altLang="en-US" sz="1100" b="1" spc="300" dirty="0" smtClean="0">
                <a:solidFill>
                  <a:srgbClr val="0139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可编辑</a:t>
            </a:r>
            <a:endParaRPr lang="zh-CN" altLang="en-US" sz="1100" b="1" spc="300" dirty="0">
              <a:solidFill>
                <a:srgbClr val="0139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2005402" y="3225407"/>
            <a:ext cx="1855878" cy="261610"/>
          </a:xfrm>
          <a:prstGeom prst="rect">
            <a:avLst/>
          </a:prstGeom>
          <a:noFill/>
          <a:ln>
            <a:noFill/>
          </a:ln>
          <a:effectLst/>
          <a:scene3d>
            <a:camera prst="isometricOffAxis2Top">
              <a:rot lat="19566866" lon="3043816" rev="17882361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isometricOffAxis2Top">
                <a:rot lat="19200000" lon="1800000" rev="18600000"/>
              </a:camera>
              <a:lightRig rig="threePt" dir="t"/>
            </a:scene3d>
          </a:bodyPr>
          <a:lstStyle/>
          <a:p>
            <a:pPr lvl="1"/>
            <a:r>
              <a:rPr lang="zh-CN" altLang="en-US" sz="1100" b="1" spc="300" dirty="0" smtClean="0">
                <a:solidFill>
                  <a:srgbClr val="0139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可编辑</a:t>
            </a:r>
            <a:endParaRPr lang="zh-CN" altLang="en-US" sz="1100" b="1" spc="300" dirty="0">
              <a:solidFill>
                <a:srgbClr val="0139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4" name="Text Box 11"/>
          <p:cNvSpPr txBox="1">
            <a:spLocks noChangeArrowheads="1"/>
          </p:cNvSpPr>
          <p:nvPr/>
        </p:nvSpPr>
        <p:spPr bwMode="auto">
          <a:xfrm>
            <a:off x="222246" y="3271798"/>
            <a:ext cx="1855878" cy="261610"/>
          </a:xfrm>
          <a:prstGeom prst="rect">
            <a:avLst/>
          </a:prstGeom>
          <a:noFill/>
          <a:ln>
            <a:noFill/>
          </a:ln>
          <a:effectLst/>
          <a:scene3d>
            <a:camera prst="isometricOffAxis2Top">
              <a:rot lat="19566866" lon="3043816" rev="17882361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isometricOffAxis2Top">
                <a:rot lat="19200000" lon="1800000" rev="18600000"/>
              </a:camera>
              <a:lightRig rig="threePt" dir="t"/>
            </a:scene3d>
          </a:bodyPr>
          <a:lstStyle/>
          <a:p>
            <a:pPr lvl="1"/>
            <a:r>
              <a:rPr lang="zh-CN" altLang="en-US" sz="1100" b="1" spc="300" dirty="0" smtClean="0">
                <a:solidFill>
                  <a:srgbClr val="0139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可编辑</a:t>
            </a:r>
            <a:endParaRPr lang="zh-CN" altLang="en-US" sz="1100" b="1" spc="300" dirty="0">
              <a:solidFill>
                <a:srgbClr val="0139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7" name="Text Box 11"/>
          <p:cNvSpPr txBox="1">
            <a:spLocks noChangeArrowheads="1"/>
          </p:cNvSpPr>
          <p:nvPr/>
        </p:nvSpPr>
        <p:spPr bwMode="auto">
          <a:xfrm>
            <a:off x="222246" y="5290064"/>
            <a:ext cx="1855878" cy="246221"/>
          </a:xfrm>
          <a:prstGeom prst="rect">
            <a:avLst/>
          </a:prstGeom>
          <a:noFill/>
          <a:ln>
            <a:noFill/>
          </a:ln>
          <a:effectLst/>
          <a:scene3d>
            <a:camera prst="isometricOffAxis2Top">
              <a:rot lat="19566866" lon="3043816" rev="17882361"/>
            </a:camera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isometricOffAxis2Top">
                <a:rot lat="19200000" lon="1800000" rev="18600000"/>
              </a:camera>
              <a:lightRig rig="threePt" dir="t"/>
            </a:scene3d>
            <a:flatTx/>
          </a:bodyPr>
          <a:lstStyle/>
          <a:p>
            <a:pPr lvl="1"/>
            <a:r>
              <a:rPr lang="zh-CN" altLang="en-US" sz="1000" b="1" dirty="0" smtClean="0">
                <a:solidFill>
                  <a:srgbClr val="0139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可编辑</a:t>
            </a:r>
            <a:endParaRPr lang="zh-CN" altLang="en-US" sz="1000" b="1" dirty="0">
              <a:solidFill>
                <a:srgbClr val="0139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PP_MARK_KEY" val="528e99f3-9f0c-4a91-9618-3d17cf24256c"/>
  <p:tag name="COMMONDATA" val="eyJoZGlkIjoiZWEwZGMxOGQ1ZjU1ZjEzYjk5MjlmMjM1M2JkZWQ1MzU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2132</Words>
  <Application>WPS 演示</Application>
  <PresentationFormat>宽屏</PresentationFormat>
  <Paragraphs>741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宋体</vt:lpstr>
      <vt:lpstr>Wingdings</vt:lpstr>
      <vt:lpstr>Times New Roman</vt:lpstr>
      <vt:lpstr>黑体</vt:lpstr>
      <vt:lpstr>微软雅黑</vt:lpstr>
      <vt:lpstr>Arial Unicode MS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【信锐拓扑】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WPS_1544254959</cp:lastModifiedBy>
  <cp:revision>42</cp:revision>
  <dcterms:created xsi:type="dcterms:W3CDTF">2021-09-08T06:21:00Z</dcterms:created>
  <dcterms:modified xsi:type="dcterms:W3CDTF">2023-12-14T03:03:43Z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98FB85EC2F5241A3B6E32271A48267A1</vt:lpwstr>
  </property>
</Properties>
</file>